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95" r:id="rId6"/>
    <p:sldId id="258" r:id="rId7"/>
    <p:sldId id="259" r:id="rId8"/>
    <p:sldId id="260" r:id="rId9"/>
    <p:sldId id="261" r:id="rId10"/>
    <p:sldId id="262" r:id="rId11"/>
    <p:sldId id="264" r:id="rId12"/>
    <p:sldId id="263" r:id="rId13"/>
    <p:sldId id="265" r:id="rId14"/>
    <p:sldId id="268" r:id="rId15"/>
    <p:sldId id="269" r:id="rId16"/>
    <p:sldId id="270" r:id="rId17"/>
    <p:sldId id="266" r:id="rId18"/>
    <p:sldId id="271" r:id="rId19"/>
    <p:sldId id="267" r:id="rId20"/>
    <p:sldId id="278" r:id="rId21"/>
    <p:sldId id="296" r:id="rId22"/>
    <p:sldId id="272" r:id="rId23"/>
    <p:sldId id="274" r:id="rId24"/>
    <p:sldId id="275" r:id="rId25"/>
    <p:sldId id="276" r:id="rId26"/>
    <p:sldId id="279" r:id="rId27"/>
    <p:sldId id="280" r:id="rId28"/>
    <p:sldId id="297" r:id="rId29"/>
    <p:sldId id="281" r:id="rId30"/>
    <p:sldId id="282" r:id="rId31"/>
    <p:sldId id="283" r:id="rId32"/>
    <p:sldId id="284" r:id="rId33"/>
    <p:sldId id="285" r:id="rId34"/>
    <p:sldId id="286" r:id="rId35"/>
    <p:sldId id="298" r:id="rId36"/>
    <p:sldId id="299" r:id="rId37"/>
    <p:sldId id="287" r:id="rId38"/>
    <p:sldId id="289" r:id="rId39"/>
    <p:sldId id="291" r:id="rId40"/>
    <p:sldId id="292" r:id="rId41"/>
    <p:sldId id="290" r:id="rId42"/>
    <p:sldId id="29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8F1503-278B-489A-88F4-8E716407AB2E}" v="301" dt="2022-08-28T03:34:58.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55" d="100"/>
          <a:sy n="55" d="100"/>
        </p:scale>
        <p:origin x="109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Buchbinder" userId="4076cd2bd8818993" providerId="LiveId" clId="{5F8F1503-278B-489A-88F4-8E716407AB2E}"/>
    <pc:docChg chg="undo custSel addSld delSld modSld sldOrd">
      <pc:chgData name="Felipe Buchbinder" userId="4076cd2bd8818993" providerId="LiveId" clId="{5F8F1503-278B-489A-88F4-8E716407AB2E}" dt="2022-08-28T03:35:10.592" v="1505" actId="1076"/>
      <pc:docMkLst>
        <pc:docMk/>
      </pc:docMkLst>
      <pc:sldChg chg="modSp mod">
        <pc:chgData name="Felipe Buchbinder" userId="4076cd2bd8818993" providerId="LiveId" clId="{5F8F1503-278B-489A-88F4-8E716407AB2E}" dt="2022-08-26T13:45:55.859" v="573" actId="20577"/>
        <pc:sldMkLst>
          <pc:docMk/>
          <pc:sldMk cId="3965391488" sldId="266"/>
        </pc:sldMkLst>
        <pc:spChg chg="mod">
          <ac:chgData name="Felipe Buchbinder" userId="4076cd2bd8818993" providerId="LiveId" clId="{5F8F1503-278B-489A-88F4-8E716407AB2E}" dt="2022-08-26T13:45:55.859" v="573" actId="20577"/>
          <ac:spMkLst>
            <pc:docMk/>
            <pc:sldMk cId="3965391488" sldId="266"/>
            <ac:spMk id="3" creationId="{75C4AEAD-E4B4-452C-8F8F-D5142B707A1F}"/>
          </ac:spMkLst>
        </pc:spChg>
      </pc:sldChg>
      <pc:sldChg chg="delSp modSp mod">
        <pc:chgData name="Felipe Buchbinder" userId="4076cd2bd8818993" providerId="LiveId" clId="{5F8F1503-278B-489A-88F4-8E716407AB2E}" dt="2022-08-26T13:46:30.855" v="582" actId="478"/>
        <pc:sldMkLst>
          <pc:docMk/>
          <pc:sldMk cId="3641218538" sldId="271"/>
        </pc:sldMkLst>
        <pc:spChg chg="mod">
          <ac:chgData name="Felipe Buchbinder" userId="4076cd2bd8818993" providerId="LiveId" clId="{5F8F1503-278B-489A-88F4-8E716407AB2E}" dt="2022-08-26T13:46:13.156" v="576" actId="207"/>
          <ac:spMkLst>
            <pc:docMk/>
            <pc:sldMk cId="3641218538" sldId="271"/>
            <ac:spMk id="3" creationId="{75C4AEAD-E4B4-452C-8F8F-D5142B707A1F}"/>
          </ac:spMkLst>
        </pc:spChg>
        <pc:spChg chg="del mod">
          <ac:chgData name="Felipe Buchbinder" userId="4076cd2bd8818993" providerId="LiveId" clId="{5F8F1503-278B-489A-88F4-8E716407AB2E}" dt="2022-08-26T13:46:30.855" v="582" actId="478"/>
          <ac:spMkLst>
            <pc:docMk/>
            <pc:sldMk cId="3641218538" sldId="271"/>
            <ac:spMk id="4" creationId="{5304C18C-09FB-3C19-AE2F-4529D2267E1E}"/>
          </ac:spMkLst>
        </pc:spChg>
      </pc:sldChg>
      <pc:sldChg chg="modSp mod">
        <pc:chgData name="Felipe Buchbinder" userId="4076cd2bd8818993" providerId="LiveId" clId="{5F8F1503-278B-489A-88F4-8E716407AB2E}" dt="2022-08-26T13:34:24.144" v="12" actId="20577"/>
        <pc:sldMkLst>
          <pc:docMk/>
          <pc:sldMk cId="3875836016" sldId="278"/>
        </pc:sldMkLst>
        <pc:spChg chg="mod">
          <ac:chgData name="Felipe Buchbinder" userId="4076cd2bd8818993" providerId="LiveId" clId="{5F8F1503-278B-489A-88F4-8E716407AB2E}" dt="2022-08-26T13:34:20.949" v="11" actId="20577"/>
          <ac:spMkLst>
            <pc:docMk/>
            <pc:sldMk cId="3875836016" sldId="278"/>
            <ac:spMk id="4" creationId="{0A468B23-57BD-320F-85C2-F33C7858F308}"/>
          </ac:spMkLst>
        </pc:spChg>
        <pc:spChg chg="mod">
          <ac:chgData name="Felipe Buchbinder" userId="4076cd2bd8818993" providerId="LiveId" clId="{5F8F1503-278B-489A-88F4-8E716407AB2E}" dt="2022-08-26T13:34:24.144" v="12" actId="20577"/>
          <ac:spMkLst>
            <pc:docMk/>
            <pc:sldMk cId="3875836016" sldId="278"/>
            <ac:spMk id="5" creationId="{686E82BF-920A-BC55-8F9E-90DA75E34E90}"/>
          </ac:spMkLst>
        </pc:spChg>
      </pc:sldChg>
      <pc:sldChg chg="modSp mod">
        <pc:chgData name="Felipe Buchbinder" userId="4076cd2bd8818993" providerId="LiveId" clId="{5F8F1503-278B-489A-88F4-8E716407AB2E}" dt="2022-08-26T14:36:00.358" v="1085" actId="20577"/>
        <pc:sldMkLst>
          <pc:docMk/>
          <pc:sldMk cId="1782341701" sldId="285"/>
        </pc:sldMkLst>
        <pc:spChg chg="mod">
          <ac:chgData name="Felipe Buchbinder" userId="4076cd2bd8818993" providerId="LiveId" clId="{5F8F1503-278B-489A-88F4-8E716407AB2E}" dt="2022-08-26T14:36:00.358" v="1085" actId="20577"/>
          <ac:spMkLst>
            <pc:docMk/>
            <pc:sldMk cId="1782341701" sldId="285"/>
            <ac:spMk id="4" creationId="{38AAB422-0918-D211-53F9-A69E209A0E3D}"/>
          </ac:spMkLst>
        </pc:spChg>
      </pc:sldChg>
      <pc:sldChg chg="addSp delSp modSp mod">
        <pc:chgData name="Felipe Buchbinder" userId="4076cd2bd8818993" providerId="LiveId" clId="{5F8F1503-278B-489A-88F4-8E716407AB2E}" dt="2022-08-28T03:35:10.592" v="1505" actId="1076"/>
        <pc:sldMkLst>
          <pc:docMk/>
          <pc:sldMk cId="3798672796" sldId="294"/>
        </pc:sldMkLst>
        <pc:spChg chg="mod">
          <ac:chgData name="Felipe Buchbinder" userId="4076cd2bd8818993" providerId="LiveId" clId="{5F8F1503-278B-489A-88F4-8E716407AB2E}" dt="2022-08-28T03:35:10.592" v="1505" actId="1076"/>
          <ac:spMkLst>
            <pc:docMk/>
            <pc:sldMk cId="3798672796" sldId="294"/>
            <ac:spMk id="8" creationId="{95F9D39E-DE8F-3A52-F3DF-2B4BF8FB574D}"/>
          </ac:spMkLst>
        </pc:spChg>
        <pc:graphicFrameChg chg="mod">
          <ac:chgData name="Felipe Buchbinder" userId="4076cd2bd8818993" providerId="LiveId" clId="{5F8F1503-278B-489A-88F4-8E716407AB2E}" dt="2022-08-28T03:34:58.982" v="1504"/>
          <ac:graphicFrameMkLst>
            <pc:docMk/>
            <pc:sldMk cId="3798672796" sldId="294"/>
            <ac:graphicFrameMk id="7" creationId="{6645AD6F-D217-D573-AE23-413F650FB64B}"/>
          </ac:graphicFrameMkLst>
        </pc:graphicFrameChg>
        <pc:picChg chg="add del mod">
          <ac:chgData name="Felipe Buchbinder" userId="4076cd2bd8818993" providerId="LiveId" clId="{5F8F1503-278B-489A-88F4-8E716407AB2E}" dt="2022-08-28T03:27:38.739" v="1407" actId="931"/>
          <ac:picMkLst>
            <pc:docMk/>
            <pc:sldMk cId="3798672796" sldId="294"/>
            <ac:picMk id="3" creationId="{26D40778-7A53-E11D-2FCE-91B548516F25}"/>
          </ac:picMkLst>
        </pc:picChg>
      </pc:sldChg>
      <pc:sldChg chg="modSp add mod ord">
        <pc:chgData name="Felipe Buchbinder" userId="4076cd2bd8818993" providerId="LiveId" clId="{5F8F1503-278B-489A-88F4-8E716407AB2E}" dt="2022-08-26T13:38:32.577" v="125" actId="20577"/>
        <pc:sldMkLst>
          <pc:docMk/>
          <pc:sldMk cId="1121247684" sldId="296"/>
        </pc:sldMkLst>
        <pc:spChg chg="mod">
          <ac:chgData name="Felipe Buchbinder" userId="4076cd2bd8818993" providerId="LiveId" clId="{5F8F1503-278B-489A-88F4-8E716407AB2E}" dt="2022-08-26T13:34:33.975" v="29" actId="20577"/>
          <ac:spMkLst>
            <pc:docMk/>
            <pc:sldMk cId="1121247684" sldId="296"/>
            <ac:spMk id="4" creationId="{0A468B23-57BD-320F-85C2-F33C7858F308}"/>
          </ac:spMkLst>
        </pc:spChg>
        <pc:spChg chg="mod">
          <ac:chgData name="Felipe Buchbinder" userId="4076cd2bd8818993" providerId="LiveId" clId="{5F8F1503-278B-489A-88F4-8E716407AB2E}" dt="2022-08-26T13:38:32.577" v="125" actId="20577"/>
          <ac:spMkLst>
            <pc:docMk/>
            <pc:sldMk cId="1121247684" sldId="296"/>
            <ac:spMk id="5" creationId="{686E82BF-920A-BC55-8F9E-90DA75E34E90}"/>
          </ac:spMkLst>
        </pc:spChg>
      </pc:sldChg>
      <pc:sldChg chg="modSp add mod">
        <pc:chgData name="Felipe Buchbinder" userId="4076cd2bd8818993" providerId="LiveId" clId="{5F8F1503-278B-489A-88F4-8E716407AB2E}" dt="2022-08-26T13:39:52.970" v="184" actId="20577"/>
        <pc:sldMkLst>
          <pc:docMk/>
          <pc:sldMk cId="3602669182" sldId="297"/>
        </pc:sldMkLst>
        <pc:spChg chg="mod">
          <ac:chgData name="Felipe Buchbinder" userId="4076cd2bd8818993" providerId="LiveId" clId="{5F8F1503-278B-489A-88F4-8E716407AB2E}" dt="2022-08-26T13:39:31.249" v="143" actId="20577"/>
          <ac:spMkLst>
            <pc:docMk/>
            <pc:sldMk cId="3602669182" sldId="297"/>
            <ac:spMk id="4" creationId="{0A468B23-57BD-320F-85C2-F33C7858F308}"/>
          </ac:spMkLst>
        </pc:spChg>
        <pc:spChg chg="mod">
          <ac:chgData name="Felipe Buchbinder" userId="4076cd2bd8818993" providerId="LiveId" clId="{5F8F1503-278B-489A-88F4-8E716407AB2E}" dt="2022-08-26T13:39:52.970" v="184" actId="20577"/>
          <ac:spMkLst>
            <pc:docMk/>
            <pc:sldMk cId="3602669182" sldId="297"/>
            <ac:spMk id="5" creationId="{686E82BF-920A-BC55-8F9E-90DA75E34E90}"/>
          </ac:spMkLst>
        </pc:spChg>
      </pc:sldChg>
      <pc:sldChg chg="modSp add mod">
        <pc:chgData name="Felipe Buchbinder" userId="4076cd2bd8818993" providerId="LiveId" clId="{5F8F1503-278B-489A-88F4-8E716407AB2E}" dt="2022-08-26T14:36:26.109" v="1129" actId="20577"/>
        <pc:sldMkLst>
          <pc:docMk/>
          <pc:sldMk cId="500063722" sldId="298"/>
        </pc:sldMkLst>
        <pc:spChg chg="mod">
          <ac:chgData name="Felipe Buchbinder" userId="4076cd2bd8818993" providerId="LiveId" clId="{5F8F1503-278B-489A-88F4-8E716407AB2E}" dt="2022-08-26T13:46:46.124" v="584" actId="20577"/>
          <ac:spMkLst>
            <pc:docMk/>
            <pc:sldMk cId="500063722" sldId="298"/>
            <ac:spMk id="4" creationId="{0A468B23-57BD-320F-85C2-F33C7858F308}"/>
          </ac:spMkLst>
        </pc:spChg>
        <pc:spChg chg="mod">
          <ac:chgData name="Felipe Buchbinder" userId="4076cd2bd8818993" providerId="LiveId" clId="{5F8F1503-278B-489A-88F4-8E716407AB2E}" dt="2022-08-26T14:36:26.109" v="1129" actId="20577"/>
          <ac:spMkLst>
            <pc:docMk/>
            <pc:sldMk cId="500063722" sldId="298"/>
            <ac:spMk id="5" creationId="{686E82BF-920A-BC55-8F9E-90DA75E34E90}"/>
          </ac:spMkLst>
        </pc:spChg>
      </pc:sldChg>
      <pc:sldChg chg="add del">
        <pc:chgData name="Felipe Buchbinder" userId="4076cd2bd8818993" providerId="LiveId" clId="{5F8F1503-278B-489A-88F4-8E716407AB2E}" dt="2022-08-26T13:39:21.282" v="127" actId="47"/>
        <pc:sldMkLst>
          <pc:docMk/>
          <pc:sldMk cId="4291255185" sldId="298"/>
        </pc:sldMkLst>
      </pc:sldChg>
      <pc:sldChg chg="modSp add del mod ord">
        <pc:chgData name="Felipe Buchbinder" userId="4076cd2bd8818993" providerId="LiveId" clId="{5F8F1503-278B-489A-88F4-8E716407AB2E}" dt="2022-08-26T14:34:51.441" v="946" actId="47"/>
        <pc:sldMkLst>
          <pc:docMk/>
          <pc:sldMk cId="748845949" sldId="299"/>
        </pc:sldMkLst>
        <pc:spChg chg="mod">
          <ac:chgData name="Felipe Buchbinder" userId="4076cd2bd8818993" providerId="LiveId" clId="{5F8F1503-278B-489A-88F4-8E716407AB2E}" dt="2022-08-26T14:34:18.005" v="878" actId="20577"/>
          <ac:spMkLst>
            <pc:docMk/>
            <pc:sldMk cId="748845949" sldId="299"/>
            <ac:spMk id="4" creationId="{0A468B23-57BD-320F-85C2-F33C7858F308}"/>
          </ac:spMkLst>
        </pc:spChg>
        <pc:spChg chg="mod">
          <ac:chgData name="Felipe Buchbinder" userId="4076cd2bd8818993" providerId="LiveId" clId="{5F8F1503-278B-489A-88F4-8E716407AB2E}" dt="2022-08-26T14:34:38.251" v="945" actId="20577"/>
          <ac:spMkLst>
            <pc:docMk/>
            <pc:sldMk cId="748845949" sldId="299"/>
            <ac:spMk id="5" creationId="{686E82BF-920A-BC55-8F9E-90DA75E34E90}"/>
          </ac:spMkLst>
        </pc:spChg>
      </pc:sldChg>
      <pc:sldChg chg="modSp new mod">
        <pc:chgData name="Felipe Buchbinder" userId="4076cd2bd8818993" providerId="LiveId" clId="{5F8F1503-278B-489A-88F4-8E716407AB2E}" dt="2022-08-26T14:38:11.366" v="1396" actId="20577"/>
        <pc:sldMkLst>
          <pc:docMk/>
          <pc:sldMk cId="1436094334" sldId="299"/>
        </pc:sldMkLst>
        <pc:spChg chg="mod">
          <ac:chgData name="Felipe Buchbinder" userId="4076cd2bd8818993" providerId="LiveId" clId="{5F8F1503-278B-489A-88F4-8E716407AB2E}" dt="2022-08-26T14:36:41.401" v="1131"/>
          <ac:spMkLst>
            <pc:docMk/>
            <pc:sldMk cId="1436094334" sldId="299"/>
            <ac:spMk id="2" creationId="{5D48AF4F-2F37-92EB-48E8-DE0843322056}"/>
          </ac:spMkLst>
        </pc:spChg>
        <pc:spChg chg="mod">
          <ac:chgData name="Felipe Buchbinder" userId="4076cd2bd8818993" providerId="LiveId" clId="{5F8F1503-278B-489A-88F4-8E716407AB2E}" dt="2022-08-26T14:38:11.366" v="1396" actId="20577"/>
          <ac:spMkLst>
            <pc:docMk/>
            <pc:sldMk cId="1436094334" sldId="299"/>
            <ac:spMk id="3" creationId="{0998304A-81FB-BD66-E58D-890DCCFF1A4B}"/>
          </ac:spMkLst>
        </pc:spChg>
      </pc:sldChg>
      <pc:sldChg chg="modSp add del mod ord">
        <pc:chgData name="Felipe Buchbinder" userId="4076cd2bd8818993" providerId="LiveId" clId="{5F8F1503-278B-489A-88F4-8E716407AB2E}" dt="2022-08-26T14:31:04.922" v="610" actId="47"/>
        <pc:sldMkLst>
          <pc:docMk/>
          <pc:sldMk cId="2006724876" sldId="299"/>
        </pc:sldMkLst>
        <pc:spChg chg="mod">
          <ac:chgData name="Felipe Buchbinder" userId="4076cd2bd8818993" providerId="LiveId" clId="{5F8F1503-278B-489A-88F4-8E716407AB2E}" dt="2022-08-26T14:30:37.205" v="600" actId="20577"/>
          <ac:spMkLst>
            <pc:docMk/>
            <pc:sldMk cId="2006724876" sldId="299"/>
            <ac:spMk id="4" creationId="{38AAB422-0918-D211-53F9-A69E209A0E3D}"/>
          </ac:spMkLst>
        </pc:spChg>
      </pc:sldChg>
      <pc:sldChg chg="new del">
        <pc:chgData name="Felipe Buchbinder" userId="4076cd2bd8818993" providerId="LiveId" clId="{5F8F1503-278B-489A-88F4-8E716407AB2E}" dt="2022-08-28T03:28:07.794" v="1410" actId="47"/>
        <pc:sldMkLst>
          <pc:docMk/>
          <pc:sldMk cId="151197286" sldId="30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CFA38D-485E-4EE6-B4FE-BEFF300E9EAD}"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4BE5817E-46BC-4488-9F65-CE9FC755A0A4}">
      <dgm:prSet/>
      <dgm:spPr/>
      <dgm:t>
        <a:bodyPr/>
        <a:lstStyle/>
        <a:p>
          <a:pPr>
            <a:lnSpc>
              <a:spcPct val="100000"/>
            </a:lnSpc>
            <a:defRPr b="1"/>
          </a:pPr>
          <a:r>
            <a:rPr lang="en-US"/>
            <a:t>Holt-Winters</a:t>
          </a:r>
        </a:p>
      </dgm:t>
    </dgm:pt>
    <dgm:pt modelId="{DE7A0203-50DD-4424-95FD-41CBD6591553}" type="parTrans" cxnId="{F77DCA36-EF75-4C81-B9D8-5905EE8DA96C}">
      <dgm:prSet/>
      <dgm:spPr/>
      <dgm:t>
        <a:bodyPr/>
        <a:lstStyle/>
        <a:p>
          <a:endParaRPr lang="en-US"/>
        </a:p>
      </dgm:t>
    </dgm:pt>
    <dgm:pt modelId="{68A09DF5-3EA9-4658-AB91-F9A5896993A7}" type="sibTrans" cxnId="{F77DCA36-EF75-4C81-B9D8-5905EE8DA96C}">
      <dgm:prSet/>
      <dgm:spPr/>
      <dgm:t>
        <a:bodyPr/>
        <a:lstStyle/>
        <a:p>
          <a:endParaRPr lang="en-US"/>
        </a:p>
      </dgm:t>
    </dgm:pt>
    <dgm:pt modelId="{116A9D24-A993-4193-87FC-0ECED5AECF01}">
      <dgm:prSet/>
      <dgm:spPr/>
      <dgm:t>
        <a:bodyPr/>
        <a:lstStyle/>
        <a:p>
          <a:pPr>
            <a:lnSpc>
              <a:spcPct val="100000"/>
            </a:lnSpc>
            <a:defRPr b="1"/>
          </a:pPr>
          <a:r>
            <a:rPr lang="en-US" dirty="0"/>
            <a:t>Heteroskedasticity</a:t>
          </a:r>
        </a:p>
      </dgm:t>
    </dgm:pt>
    <dgm:pt modelId="{04AFE9F9-C9DC-4802-8876-E3ECDC991569}" type="parTrans" cxnId="{429911D0-E1C0-45E1-9FCD-D74F6196A26E}">
      <dgm:prSet/>
      <dgm:spPr/>
      <dgm:t>
        <a:bodyPr/>
        <a:lstStyle/>
        <a:p>
          <a:endParaRPr lang="en-US"/>
        </a:p>
      </dgm:t>
    </dgm:pt>
    <dgm:pt modelId="{E2DB5031-45AD-4D66-9678-1A8F1F05268E}" type="sibTrans" cxnId="{429911D0-E1C0-45E1-9FCD-D74F6196A26E}">
      <dgm:prSet/>
      <dgm:spPr/>
      <dgm:t>
        <a:bodyPr/>
        <a:lstStyle/>
        <a:p>
          <a:endParaRPr lang="en-US"/>
        </a:p>
      </dgm:t>
    </dgm:pt>
    <dgm:pt modelId="{2826601C-397D-4269-A04D-2DEC5FB08089}">
      <dgm:prSet/>
      <dgm:spPr/>
      <dgm:t>
        <a:bodyPr/>
        <a:lstStyle/>
        <a:p>
          <a:pPr>
            <a:lnSpc>
              <a:spcPct val="100000"/>
            </a:lnSpc>
            <a:defRPr b="1"/>
          </a:pPr>
          <a:r>
            <a:rPr lang="en-US" dirty="0"/>
            <a:t>Vector Autoregression (VAR)</a:t>
          </a:r>
        </a:p>
      </dgm:t>
    </dgm:pt>
    <dgm:pt modelId="{6A9D299B-2A89-472F-9F52-321787283F8B}" type="parTrans" cxnId="{184A3946-A0A7-4DAA-A196-EC4796D88A8B}">
      <dgm:prSet/>
      <dgm:spPr/>
      <dgm:t>
        <a:bodyPr/>
        <a:lstStyle/>
        <a:p>
          <a:endParaRPr lang="en-US"/>
        </a:p>
      </dgm:t>
    </dgm:pt>
    <dgm:pt modelId="{78CEABF1-2601-4918-ADFF-932F804D00AE}" type="sibTrans" cxnId="{184A3946-A0A7-4DAA-A196-EC4796D88A8B}">
      <dgm:prSet/>
      <dgm:spPr/>
      <dgm:t>
        <a:bodyPr/>
        <a:lstStyle/>
        <a:p>
          <a:endParaRPr lang="en-US"/>
        </a:p>
      </dgm:t>
    </dgm:pt>
    <dgm:pt modelId="{3EE80565-D9B4-4BC3-BF89-30F12A83CCEB}">
      <dgm:prSet/>
      <dgm:spPr/>
      <dgm:t>
        <a:bodyPr/>
        <a:lstStyle/>
        <a:p>
          <a:pPr>
            <a:lnSpc>
              <a:spcPct val="100000"/>
            </a:lnSpc>
            <a:defRPr b="1"/>
          </a:pPr>
          <a:r>
            <a:rPr lang="en-US" dirty="0"/>
            <a:t>Cointegration</a:t>
          </a:r>
        </a:p>
      </dgm:t>
    </dgm:pt>
    <dgm:pt modelId="{1660EB4A-EE62-4D9D-9836-809E20B50F96}" type="parTrans" cxnId="{2BCE39D5-B18E-4C20-B056-E3B2B96F1D34}">
      <dgm:prSet/>
      <dgm:spPr/>
      <dgm:t>
        <a:bodyPr/>
        <a:lstStyle/>
        <a:p>
          <a:endParaRPr lang="en-US"/>
        </a:p>
      </dgm:t>
    </dgm:pt>
    <dgm:pt modelId="{3B32F821-8AD2-4B96-9F36-76D51AA8A004}" type="sibTrans" cxnId="{2BCE39D5-B18E-4C20-B056-E3B2B96F1D34}">
      <dgm:prSet/>
      <dgm:spPr/>
      <dgm:t>
        <a:bodyPr/>
        <a:lstStyle/>
        <a:p>
          <a:endParaRPr lang="en-US"/>
        </a:p>
      </dgm:t>
    </dgm:pt>
    <dgm:pt modelId="{4AE8D2F8-0BBB-458A-A6A6-B2CFAA0621C2}">
      <dgm:prSet/>
      <dgm:spPr/>
      <dgm:t>
        <a:bodyPr/>
        <a:lstStyle/>
        <a:p>
          <a:pPr>
            <a:lnSpc>
              <a:spcPct val="100000"/>
            </a:lnSpc>
            <a:defRPr b="1"/>
          </a:pPr>
          <a:r>
            <a:rPr lang="en-US" dirty="0"/>
            <a:t>Granger causality</a:t>
          </a:r>
        </a:p>
      </dgm:t>
    </dgm:pt>
    <dgm:pt modelId="{EE0EB180-848C-4E75-B7C9-2A89A033D0DE}" type="parTrans" cxnId="{BED3305B-9E41-4E5F-9BD8-685D1B51F47F}">
      <dgm:prSet/>
      <dgm:spPr/>
      <dgm:t>
        <a:bodyPr/>
        <a:lstStyle/>
        <a:p>
          <a:endParaRPr lang="en-US"/>
        </a:p>
      </dgm:t>
    </dgm:pt>
    <dgm:pt modelId="{F3A6095A-4D50-48C1-8AAD-C0C9120EE224}" type="sibTrans" cxnId="{BED3305B-9E41-4E5F-9BD8-685D1B51F47F}">
      <dgm:prSet/>
      <dgm:spPr/>
      <dgm:t>
        <a:bodyPr/>
        <a:lstStyle/>
        <a:p>
          <a:endParaRPr lang="en-US"/>
        </a:p>
      </dgm:t>
    </dgm:pt>
    <dgm:pt modelId="{076D71D0-8454-4B18-B05E-C763F8DE0EEF}" type="pres">
      <dgm:prSet presAssocID="{A8CFA38D-485E-4EE6-B4FE-BEFF300E9EAD}" presName="root" presStyleCnt="0">
        <dgm:presLayoutVars>
          <dgm:dir/>
          <dgm:resizeHandles val="exact"/>
        </dgm:presLayoutVars>
      </dgm:prSet>
      <dgm:spPr/>
    </dgm:pt>
    <dgm:pt modelId="{3003CA14-23C3-433F-B361-E29B20826B63}" type="pres">
      <dgm:prSet presAssocID="{4BE5817E-46BC-4488-9F65-CE9FC755A0A4}" presName="compNode" presStyleCnt="0"/>
      <dgm:spPr/>
    </dgm:pt>
    <dgm:pt modelId="{B2204FE9-F7DF-498A-ABB8-B7A41FEB4063}" type="pres">
      <dgm:prSet presAssocID="{4BE5817E-46BC-4488-9F65-CE9FC755A0A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owflake"/>
        </a:ext>
      </dgm:extLst>
    </dgm:pt>
    <dgm:pt modelId="{4B1F7405-2818-46BB-B18C-26A9CFC949CF}" type="pres">
      <dgm:prSet presAssocID="{4BE5817E-46BC-4488-9F65-CE9FC755A0A4}" presName="iconSpace" presStyleCnt="0"/>
      <dgm:spPr/>
    </dgm:pt>
    <dgm:pt modelId="{CD2EE059-4E4E-4978-B5C4-66EF4BD4E5F8}" type="pres">
      <dgm:prSet presAssocID="{4BE5817E-46BC-4488-9F65-CE9FC755A0A4}" presName="parTx" presStyleLbl="revTx" presStyleIdx="0" presStyleCnt="10">
        <dgm:presLayoutVars>
          <dgm:chMax val="0"/>
          <dgm:chPref val="0"/>
        </dgm:presLayoutVars>
      </dgm:prSet>
      <dgm:spPr/>
    </dgm:pt>
    <dgm:pt modelId="{CA732E4E-C138-454D-8788-D07CE5B338E7}" type="pres">
      <dgm:prSet presAssocID="{4BE5817E-46BC-4488-9F65-CE9FC755A0A4}" presName="txSpace" presStyleCnt="0"/>
      <dgm:spPr/>
    </dgm:pt>
    <dgm:pt modelId="{AED61A52-8AD5-40EB-931F-CCCEEEAF7C3C}" type="pres">
      <dgm:prSet presAssocID="{4BE5817E-46BC-4488-9F65-CE9FC755A0A4}" presName="desTx" presStyleLbl="revTx" presStyleIdx="1" presStyleCnt="10">
        <dgm:presLayoutVars/>
      </dgm:prSet>
      <dgm:spPr/>
    </dgm:pt>
    <dgm:pt modelId="{B636BE5E-A11E-469C-A73C-433DB6158F2F}" type="pres">
      <dgm:prSet presAssocID="{68A09DF5-3EA9-4658-AB91-F9A5896993A7}" presName="sibTrans" presStyleCnt="0"/>
      <dgm:spPr/>
    </dgm:pt>
    <dgm:pt modelId="{F95290DF-8F54-43FB-8F09-C687DF67DE8F}" type="pres">
      <dgm:prSet presAssocID="{116A9D24-A993-4193-87FC-0ECED5AECF01}" presName="compNode" presStyleCnt="0"/>
      <dgm:spPr/>
    </dgm:pt>
    <dgm:pt modelId="{549FD648-9EDC-46FE-B149-EC6A3F0CC2C3}" type="pres">
      <dgm:prSet presAssocID="{116A9D24-A993-4193-87FC-0ECED5AECF0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B4B9914E-71A9-48AE-ADF0-AA18F204E082}" type="pres">
      <dgm:prSet presAssocID="{116A9D24-A993-4193-87FC-0ECED5AECF01}" presName="iconSpace" presStyleCnt="0"/>
      <dgm:spPr/>
    </dgm:pt>
    <dgm:pt modelId="{95CCF418-FC2A-4D1A-BA7E-88123A0E81A5}" type="pres">
      <dgm:prSet presAssocID="{116A9D24-A993-4193-87FC-0ECED5AECF01}" presName="parTx" presStyleLbl="revTx" presStyleIdx="2" presStyleCnt="10">
        <dgm:presLayoutVars>
          <dgm:chMax val="0"/>
          <dgm:chPref val="0"/>
        </dgm:presLayoutVars>
      </dgm:prSet>
      <dgm:spPr/>
    </dgm:pt>
    <dgm:pt modelId="{8A6374AB-3128-443A-9A6B-0558AD35A602}" type="pres">
      <dgm:prSet presAssocID="{116A9D24-A993-4193-87FC-0ECED5AECF01}" presName="txSpace" presStyleCnt="0"/>
      <dgm:spPr/>
    </dgm:pt>
    <dgm:pt modelId="{0FE6441C-3F8F-4BEC-8DF6-D55258EADCAD}" type="pres">
      <dgm:prSet presAssocID="{116A9D24-A993-4193-87FC-0ECED5AECF01}" presName="desTx" presStyleLbl="revTx" presStyleIdx="3" presStyleCnt="10">
        <dgm:presLayoutVars/>
      </dgm:prSet>
      <dgm:spPr/>
    </dgm:pt>
    <dgm:pt modelId="{D5A8E51F-E3F0-493F-AC00-10F29885E5E9}" type="pres">
      <dgm:prSet presAssocID="{E2DB5031-45AD-4D66-9678-1A8F1F05268E}" presName="sibTrans" presStyleCnt="0"/>
      <dgm:spPr/>
    </dgm:pt>
    <dgm:pt modelId="{73E29613-08EC-488A-9949-0C63D8674285}" type="pres">
      <dgm:prSet presAssocID="{2826601C-397D-4269-A04D-2DEC5FB08089}" presName="compNode" presStyleCnt="0"/>
      <dgm:spPr/>
    </dgm:pt>
    <dgm:pt modelId="{5049E348-E14F-4879-B7FB-E415A9426249}" type="pres">
      <dgm:prSet presAssocID="{2826601C-397D-4269-A04D-2DEC5FB08089}"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lockchain with solid fill"/>
        </a:ext>
      </dgm:extLst>
    </dgm:pt>
    <dgm:pt modelId="{E72A5DC8-8AC3-40E9-91D7-EE43395665FB}" type="pres">
      <dgm:prSet presAssocID="{2826601C-397D-4269-A04D-2DEC5FB08089}" presName="iconSpace" presStyleCnt="0"/>
      <dgm:spPr/>
    </dgm:pt>
    <dgm:pt modelId="{7047FA59-33CC-4406-9ED6-83D60E02432F}" type="pres">
      <dgm:prSet presAssocID="{2826601C-397D-4269-A04D-2DEC5FB08089}" presName="parTx" presStyleLbl="revTx" presStyleIdx="4" presStyleCnt="10">
        <dgm:presLayoutVars>
          <dgm:chMax val="0"/>
          <dgm:chPref val="0"/>
        </dgm:presLayoutVars>
      </dgm:prSet>
      <dgm:spPr/>
    </dgm:pt>
    <dgm:pt modelId="{D8C52108-268A-49B3-8023-F827B37F7C91}" type="pres">
      <dgm:prSet presAssocID="{2826601C-397D-4269-A04D-2DEC5FB08089}" presName="txSpace" presStyleCnt="0"/>
      <dgm:spPr/>
    </dgm:pt>
    <dgm:pt modelId="{10423373-8A43-4C6D-903F-804BF198AE77}" type="pres">
      <dgm:prSet presAssocID="{2826601C-397D-4269-A04D-2DEC5FB08089}" presName="desTx" presStyleLbl="revTx" presStyleIdx="5" presStyleCnt="10">
        <dgm:presLayoutVars/>
      </dgm:prSet>
      <dgm:spPr/>
    </dgm:pt>
    <dgm:pt modelId="{085DCBD4-38AB-4F92-BAA8-EC0AE06DEB81}" type="pres">
      <dgm:prSet presAssocID="{78CEABF1-2601-4918-ADFF-932F804D00AE}" presName="sibTrans" presStyleCnt="0"/>
      <dgm:spPr/>
    </dgm:pt>
    <dgm:pt modelId="{49C3FBDD-5718-493C-813B-A5597004CD51}" type="pres">
      <dgm:prSet presAssocID="{3EE80565-D9B4-4BC3-BF89-30F12A83CCEB}" presName="compNode" presStyleCnt="0"/>
      <dgm:spPr/>
    </dgm:pt>
    <dgm:pt modelId="{F2BAC1BD-AE90-417A-A826-C72D69B68586}" type="pres">
      <dgm:prSet presAssocID="{3EE80565-D9B4-4BC3-BF89-30F12A83CCEB}"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5F0E087B-B8E9-4B7B-A7AD-A45D426B1593}" type="pres">
      <dgm:prSet presAssocID="{3EE80565-D9B4-4BC3-BF89-30F12A83CCEB}" presName="iconSpace" presStyleCnt="0"/>
      <dgm:spPr/>
    </dgm:pt>
    <dgm:pt modelId="{1A010406-06DD-46B1-882D-5A22BC089085}" type="pres">
      <dgm:prSet presAssocID="{3EE80565-D9B4-4BC3-BF89-30F12A83CCEB}" presName="parTx" presStyleLbl="revTx" presStyleIdx="6" presStyleCnt="10">
        <dgm:presLayoutVars>
          <dgm:chMax val="0"/>
          <dgm:chPref val="0"/>
        </dgm:presLayoutVars>
      </dgm:prSet>
      <dgm:spPr/>
    </dgm:pt>
    <dgm:pt modelId="{88F495BF-B1D9-40FD-B133-20DFEF3F5B97}" type="pres">
      <dgm:prSet presAssocID="{3EE80565-D9B4-4BC3-BF89-30F12A83CCEB}" presName="txSpace" presStyleCnt="0"/>
      <dgm:spPr/>
    </dgm:pt>
    <dgm:pt modelId="{7B4BB678-721B-42F9-9562-1EF633F54140}" type="pres">
      <dgm:prSet presAssocID="{3EE80565-D9B4-4BC3-BF89-30F12A83CCEB}" presName="desTx" presStyleLbl="revTx" presStyleIdx="7" presStyleCnt="10">
        <dgm:presLayoutVars/>
      </dgm:prSet>
      <dgm:spPr/>
    </dgm:pt>
    <dgm:pt modelId="{EF001438-08F6-4D30-91FA-006238184C21}" type="pres">
      <dgm:prSet presAssocID="{3B32F821-8AD2-4B96-9F36-76D51AA8A004}" presName="sibTrans" presStyleCnt="0"/>
      <dgm:spPr/>
    </dgm:pt>
    <dgm:pt modelId="{05BC6C65-EFBF-48A9-94BC-FB9219ECFD54}" type="pres">
      <dgm:prSet presAssocID="{4AE8D2F8-0BBB-458A-A6A6-B2CFAA0621C2}" presName="compNode" presStyleCnt="0"/>
      <dgm:spPr/>
    </dgm:pt>
    <dgm:pt modelId="{BA24117E-4539-4B59-8D64-A9C141B32134}" type="pres">
      <dgm:prSet presAssocID="{4AE8D2F8-0BBB-458A-A6A6-B2CFAA0621C2}"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aseball bat and ball with solid fill"/>
        </a:ext>
      </dgm:extLst>
    </dgm:pt>
    <dgm:pt modelId="{44324DF8-B1EC-4CDD-9398-23D00AFF389D}" type="pres">
      <dgm:prSet presAssocID="{4AE8D2F8-0BBB-458A-A6A6-B2CFAA0621C2}" presName="iconSpace" presStyleCnt="0"/>
      <dgm:spPr/>
    </dgm:pt>
    <dgm:pt modelId="{44DE345B-81F9-4211-9721-D4C9AEC456E3}" type="pres">
      <dgm:prSet presAssocID="{4AE8D2F8-0BBB-458A-A6A6-B2CFAA0621C2}" presName="parTx" presStyleLbl="revTx" presStyleIdx="8" presStyleCnt="10">
        <dgm:presLayoutVars>
          <dgm:chMax val="0"/>
          <dgm:chPref val="0"/>
        </dgm:presLayoutVars>
      </dgm:prSet>
      <dgm:spPr/>
    </dgm:pt>
    <dgm:pt modelId="{35FE3F4B-C20B-4E54-80EF-EA4D6121F109}" type="pres">
      <dgm:prSet presAssocID="{4AE8D2F8-0BBB-458A-A6A6-B2CFAA0621C2}" presName="txSpace" presStyleCnt="0"/>
      <dgm:spPr/>
    </dgm:pt>
    <dgm:pt modelId="{A5E474F6-FC4B-46A6-B572-C5DA4793843C}" type="pres">
      <dgm:prSet presAssocID="{4AE8D2F8-0BBB-458A-A6A6-B2CFAA0621C2}" presName="desTx" presStyleLbl="revTx" presStyleIdx="9" presStyleCnt="10">
        <dgm:presLayoutVars/>
      </dgm:prSet>
      <dgm:spPr/>
    </dgm:pt>
  </dgm:ptLst>
  <dgm:cxnLst>
    <dgm:cxn modelId="{F77DCA36-EF75-4C81-B9D8-5905EE8DA96C}" srcId="{A8CFA38D-485E-4EE6-B4FE-BEFF300E9EAD}" destId="{4BE5817E-46BC-4488-9F65-CE9FC755A0A4}" srcOrd="0" destOrd="0" parTransId="{DE7A0203-50DD-4424-95FD-41CBD6591553}" sibTransId="{68A09DF5-3EA9-4658-AB91-F9A5896993A7}"/>
    <dgm:cxn modelId="{BED3305B-9E41-4E5F-9BD8-685D1B51F47F}" srcId="{A8CFA38D-485E-4EE6-B4FE-BEFF300E9EAD}" destId="{4AE8D2F8-0BBB-458A-A6A6-B2CFAA0621C2}" srcOrd="4" destOrd="0" parTransId="{EE0EB180-848C-4E75-B7C9-2A89A033D0DE}" sibTransId="{F3A6095A-4D50-48C1-8AAD-C0C9120EE224}"/>
    <dgm:cxn modelId="{184A3946-A0A7-4DAA-A196-EC4796D88A8B}" srcId="{A8CFA38D-485E-4EE6-B4FE-BEFF300E9EAD}" destId="{2826601C-397D-4269-A04D-2DEC5FB08089}" srcOrd="2" destOrd="0" parTransId="{6A9D299B-2A89-472F-9F52-321787283F8B}" sibTransId="{78CEABF1-2601-4918-ADFF-932F804D00AE}"/>
    <dgm:cxn modelId="{E75051C2-40F5-4170-B946-0289AD60D5A3}" type="presOf" srcId="{116A9D24-A993-4193-87FC-0ECED5AECF01}" destId="{95CCF418-FC2A-4D1A-BA7E-88123A0E81A5}" srcOrd="0" destOrd="0" presId="urn:microsoft.com/office/officeart/2018/5/layout/CenteredIconLabelDescriptionList"/>
    <dgm:cxn modelId="{429911D0-E1C0-45E1-9FCD-D74F6196A26E}" srcId="{A8CFA38D-485E-4EE6-B4FE-BEFF300E9EAD}" destId="{116A9D24-A993-4193-87FC-0ECED5AECF01}" srcOrd="1" destOrd="0" parTransId="{04AFE9F9-C9DC-4802-8876-E3ECDC991569}" sibTransId="{E2DB5031-45AD-4D66-9678-1A8F1F05268E}"/>
    <dgm:cxn modelId="{C4F2C3D0-BF4C-47E0-8F2B-E6D002688415}" type="presOf" srcId="{4AE8D2F8-0BBB-458A-A6A6-B2CFAA0621C2}" destId="{44DE345B-81F9-4211-9721-D4C9AEC456E3}" srcOrd="0" destOrd="0" presId="urn:microsoft.com/office/officeart/2018/5/layout/CenteredIconLabelDescriptionList"/>
    <dgm:cxn modelId="{2BCE39D5-B18E-4C20-B056-E3B2B96F1D34}" srcId="{A8CFA38D-485E-4EE6-B4FE-BEFF300E9EAD}" destId="{3EE80565-D9B4-4BC3-BF89-30F12A83CCEB}" srcOrd="3" destOrd="0" parTransId="{1660EB4A-EE62-4D9D-9836-809E20B50F96}" sibTransId="{3B32F821-8AD2-4B96-9F36-76D51AA8A004}"/>
    <dgm:cxn modelId="{16B4B4DC-DF1A-4A8B-A6A5-B74E1A5982C4}" type="presOf" srcId="{A8CFA38D-485E-4EE6-B4FE-BEFF300E9EAD}" destId="{076D71D0-8454-4B18-B05E-C763F8DE0EEF}" srcOrd="0" destOrd="0" presId="urn:microsoft.com/office/officeart/2018/5/layout/CenteredIconLabelDescriptionList"/>
    <dgm:cxn modelId="{98DD59EC-4BC6-469A-BA83-E50325C895A8}" type="presOf" srcId="{2826601C-397D-4269-A04D-2DEC5FB08089}" destId="{7047FA59-33CC-4406-9ED6-83D60E02432F}" srcOrd="0" destOrd="0" presId="urn:microsoft.com/office/officeart/2018/5/layout/CenteredIconLabelDescriptionList"/>
    <dgm:cxn modelId="{0083D2FA-456E-47DB-831D-86509276D0BC}" type="presOf" srcId="{4BE5817E-46BC-4488-9F65-CE9FC755A0A4}" destId="{CD2EE059-4E4E-4978-B5C4-66EF4BD4E5F8}" srcOrd="0" destOrd="0" presId="urn:microsoft.com/office/officeart/2018/5/layout/CenteredIconLabelDescriptionList"/>
    <dgm:cxn modelId="{175424FB-3C2C-4786-A232-FE5CC0359BB2}" type="presOf" srcId="{3EE80565-D9B4-4BC3-BF89-30F12A83CCEB}" destId="{1A010406-06DD-46B1-882D-5A22BC089085}" srcOrd="0" destOrd="0" presId="urn:microsoft.com/office/officeart/2018/5/layout/CenteredIconLabelDescriptionList"/>
    <dgm:cxn modelId="{17CD1619-8F6C-4CB3-A734-0E92761944D0}" type="presParOf" srcId="{076D71D0-8454-4B18-B05E-C763F8DE0EEF}" destId="{3003CA14-23C3-433F-B361-E29B20826B63}" srcOrd="0" destOrd="0" presId="urn:microsoft.com/office/officeart/2018/5/layout/CenteredIconLabelDescriptionList"/>
    <dgm:cxn modelId="{A8E238A8-DA33-4CA0-AD9A-EB41BF8A590F}" type="presParOf" srcId="{3003CA14-23C3-433F-B361-E29B20826B63}" destId="{B2204FE9-F7DF-498A-ABB8-B7A41FEB4063}" srcOrd="0" destOrd="0" presId="urn:microsoft.com/office/officeart/2018/5/layout/CenteredIconLabelDescriptionList"/>
    <dgm:cxn modelId="{4CB27A72-668E-4920-A087-791521FCEAFA}" type="presParOf" srcId="{3003CA14-23C3-433F-B361-E29B20826B63}" destId="{4B1F7405-2818-46BB-B18C-26A9CFC949CF}" srcOrd="1" destOrd="0" presId="urn:microsoft.com/office/officeart/2018/5/layout/CenteredIconLabelDescriptionList"/>
    <dgm:cxn modelId="{9916D62F-E553-4B29-B0E9-9C3788C20B98}" type="presParOf" srcId="{3003CA14-23C3-433F-B361-E29B20826B63}" destId="{CD2EE059-4E4E-4978-B5C4-66EF4BD4E5F8}" srcOrd="2" destOrd="0" presId="urn:microsoft.com/office/officeart/2018/5/layout/CenteredIconLabelDescriptionList"/>
    <dgm:cxn modelId="{8D300C0D-8225-44CC-B72B-261D2D6798E8}" type="presParOf" srcId="{3003CA14-23C3-433F-B361-E29B20826B63}" destId="{CA732E4E-C138-454D-8788-D07CE5B338E7}" srcOrd="3" destOrd="0" presId="urn:microsoft.com/office/officeart/2018/5/layout/CenteredIconLabelDescriptionList"/>
    <dgm:cxn modelId="{8A086E49-09F7-4E42-846B-20263CD2788C}" type="presParOf" srcId="{3003CA14-23C3-433F-B361-E29B20826B63}" destId="{AED61A52-8AD5-40EB-931F-CCCEEEAF7C3C}" srcOrd="4" destOrd="0" presId="urn:microsoft.com/office/officeart/2018/5/layout/CenteredIconLabelDescriptionList"/>
    <dgm:cxn modelId="{47F9728B-CAC4-4A8F-8ACB-A18BE987BFEC}" type="presParOf" srcId="{076D71D0-8454-4B18-B05E-C763F8DE0EEF}" destId="{B636BE5E-A11E-469C-A73C-433DB6158F2F}" srcOrd="1" destOrd="0" presId="urn:microsoft.com/office/officeart/2018/5/layout/CenteredIconLabelDescriptionList"/>
    <dgm:cxn modelId="{656EB4CD-95F2-473A-ABE2-7985C8F30C43}" type="presParOf" srcId="{076D71D0-8454-4B18-B05E-C763F8DE0EEF}" destId="{F95290DF-8F54-43FB-8F09-C687DF67DE8F}" srcOrd="2" destOrd="0" presId="urn:microsoft.com/office/officeart/2018/5/layout/CenteredIconLabelDescriptionList"/>
    <dgm:cxn modelId="{B4D611D0-F426-4C82-819B-8700B7E5DD04}" type="presParOf" srcId="{F95290DF-8F54-43FB-8F09-C687DF67DE8F}" destId="{549FD648-9EDC-46FE-B149-EC6A3F0CC2C3}" srcOrd="0" destOrd="0" presId="urn:microsoft.com/office/officeart/2018/5/layout/CenteredIconLabelDescriptionList"/>
    <dgm:cxn modelId="{5F9534C6-021A-4294-B095-4DDD41206C75}" type="presParOf" srcId="{F95290DF-8F54-43FB-8F09-C687DF67DE8F}" destId="{B4B9914E-71A9-48AE-ADF0-AA18F204E082}" srcOrd="1" destOrd="0" presId="urn:microsoft.com/office/officeart/2018/5/layout/CenteredIconLabelDescriptionList"/>
    <dgm:cxn modelId="{A97C1518-F859-4EF5-88A1-4F9C10F5FF09}" type="presParOf" srcId="{F95290DF-8F54-43FB-8F09-C687DF67DE8F}" destId="{95CCF418-FC2A-4D1A-BA7E-88123A0E81A5}" srcOrd="2" destOrd="0" presId="urn:microsoft.com/office/officeart/2018/5/layout/CenteredIconLabelDescriptionList"/>
    <dgm:cxn modelId="{A6462928-697A-46FF-8D00-ABB9FDCBAED3}" type="presParOf" srcId="{F95290DF-8F54-43FB-8F09-C687DF67DE8F}" destId="{8A6374AB-3128-443A-9A6B-0558AD35A602}" srcOrd="3" destOrd="0" presId="urn:microsoft.com/office/officeart/2018/5/layout/CenteredIconLabelDescriptionList"/>
    <dgm:cxn modelId="{CCEFDC1D-B8E4-4746-A612-A2A64E15346A}" type="presParOf" srcId="{F95290DF-8F54-43FB-8F09-C687DF67DE8F}" destId="{0FE6441C-3F8F-4BEC-8DF6-D55258EADCAD}" srcOrd="4" destOrd="0" presId="urn:microsoft.com/office/officeart/2018/5/layout/CenteredIconLabelDescriptionList"/>
    <dgm:cxn modelId="{8A6D1821-4037-42DD-AEBA-46223D5ADE4C}" type="presParOf" srcId="{076D71D0-8454-4B18-B05E-C763F8DE0EEF}" destId="{D5A8E51F-E3F0-493F-AC00-10F29885E5E9}" srcOrd="3" destOrd="0" presId="urn:microsoft.com/office/officeart/2018/5/layout/CenteredIconLabelDescriptionList"/>
    <dgm:cxn modelId="{7D76ED12-247F-4F4A-8C1D-8F323DD9CCAF}" type="presParOf" srcId="{076D71D0-8454-4B18-B05E-C763F8DE0EEF}" destId="{73E29613-08EC-488A-9949-0C63D8674285}" srcOrd="4" destOrd="0" presId="urn:microsoft.com/office/officeart/2018/5/layout/CenteredIconLabelDescriptionList"/>
    <dgm:cxn modelId="{E9220B86-0C3B-4945-9C4B-D0F75203BAD5}" type="presParOf" srcId="{73E29613-08EC-488A-9949-0C63D8674285}" destId="{5049E348-E14F-4879-B7FB-E415A9426249}" srcOrd="0" destOrd="0" presId="urn:microsoft.com/office/officeart/2018/5/layout/CenteredIconLabelDescriptionList"/>
    <dgm:cxn modelId="{5789782C-3858-4315-A0C4-7F3627FFADDD}" type="presParOf" srcId="{73E29613-08EC-488A-9949-0C63D8674285}" destId="{E72A5DC8-8AC3-40E9-91D7-EE43395665FB}" srcOrd="1" destOrd="0" presId="urn:microsoft.com/office/officeart/2018/5/layout/CenteredIconLabelDescriptionList"/>
    <dgm:cxn modelId="{9954087A-A0F0-448D-B00E-A70590D4D8AF}" type="presParOf" srcId="{73E29613-08EC-488A-9949-0C63D8674285}" destId="{7047FA59-33CC-4406-9ED6-83D60E02432F}" srcOrd="2" destOrd="0" presId="urn:microsoft.com/office/officeart/2018/5/layout/CenteredIconLabelDescriptionList"/>
    <dgm:cxn modelId="{FE04628D-430F-495A-AEDB-52260BC7718D}" type="presParOf" srcId="{73E29613-08EC-488A-9949-0C63D8674285}" destId="{D8C52108-268A-49B3-8023-F827B37F7C91}" srcOrd="3" destOrd="0" presId="urn:microsoft.com/office/officeart/2018/5/layout/CenteredIconLabelDescriptionList"/>
    <dgm:cxn modelId="{F27AEEAB-56E9-41EF-A9F6-C4CFB3B4A110}" type="presParOf" srcId="{73E29613-08EC-488A-9949-0C63D8674285}" destId="{10423373-8A43-4C6D-903F-804BF198AE77}" srcOrd="4" destOrd="0" presId="urn:microsoft.com/office/officeart/2018/5/layout/CenteredIconLabelDescriptionList"/>
    <dgm:cxn modelId="{2B8CBEBC-A0C6-4FFF-85A5-79A7EA490692}" type="presParOf" srcId="{076D71D0-8454-4B18-B05E-C763F8DE0EEF}" destId="{085DCBD4-38AB-4F92-BAA8-EC0AE06DEB81}" srcOrd="5" destOrd="0" presId="urn:microsoft.com/office/officeart/2018/5/layout/CenteredIconLabelDescriptionList"/>
    <dgm:cxn modelId="{BE006C54-B102-47A4-BD8D-E68F824B8F5F}" type="presParOf" srcId="{076D71D0-8454-4B18-B05E-C763F8DE0EEF}" destId="{49C3FBDD-5718-493C-813B-A5597004CD51}" srcOrd="6" destOrd="0" presId="urn:microsoft.com/office/officeart/2018/5/layout/CenteredIconLabelDescriptionList"/>
    <dgm:cxn modelId="{62C55250-21C0-4AA6-9A31-4BC5CA9286C1}" type="presParOf" srcId="{49C3FBDD-5718-493C-813B-A5597004CD51}" destId="{F2BAC1BD-AE90-417A-A826-C72D69B68586}" srcOrd="0" destOrd="0" presId="urn:microsoft.com/office/officeart/2018/5/layout/CenteredIconLabelDescriptionList"/>
    <dgm:cxn modelId="{B0F7DEC1-3F9D-497D-93E4-276D3C36C0DD}" type="presParOf" srcId="{49C3FBDD-5718-493C-813B-A5597004CD51}" destId="{5F0E087B-B8E9-4B7B-A7AD-A45D426B1593}" srcOrd="1" destOrd="0" presId="urn:microsoft.com/office/officeart/2018/5/layout/CenteredIconLabelDescriptionList"/>
    <dgm:cxn modelId="{C83E1D05-347A-4878-812C-A1860BD70EEC}" type="presParOf" srcId="{49C3FBDD-5718-493C-813B-A5597004CD51}" destId="{1A010406-06DD-46B1-882D-5A22BC089085}" srcOrd="2" destOrd="0" presId="urn:microsoft.com/office/officeart/2018/5/layout/CenteredIconLabelDescriptionList"/>
    <dgm:cxn modelId="{AC2B8C4F-9A3C-43AA-A186-18C54AEC6C7B}" type="presParOf" srcId="{49C3FBDD-5718-493C-813B-A5597004CD51}" destId="{88F495BF-B1D9-40FD-B133-20DFEF3F5B97}" srcOrd="3" destOrd="0" presId="urn:microsoft.com/office/officeart/2018/5/layout/CenteredIconLabelDescriptionList"/>
    <dgm:cxn modelId="{A81A2FC4-68F0-4C09-8195-C3AF90CCFAA9}" type="presParOf" srcId="{49C3FBDD-5718-493C-813B-A5597004CD51}" destId="{7B4BB678-721B-42F9-9562-1EF633F54140}" srcOrd="4" destOrd="0" presId="urn:microsoft.com/office/officeart/2018/5/layout/CenteredIconLabelDescriptionList"/>
    <dgm:cxn modelId="{9054B1E7-065E-49B0-B541-613459AFD858}" type="presParOf" srcId="{076D71D0-8454-4B18-B05E-C763F8DE0EEF}" destId="{EF001438-08F6-4D30-91FA-006238184C21}" srcOrd="7" destOrd="0" presId="urn:microsoft.com/office/officeart/2018/5/layout/CenteredIconLabelDescriptionList"/>
    <dgm:cxn modelId="{491FA3A8-97CD-48F7-8D13-2DCCF5474D78}" type="presParOf" srcId="{076D71D0-8454-4B18-B05E-C763F8DE0EEF}" destId="{05BC6C65-EFBF-48A9-94BC-FB9219ECFD54}" srcOrd="8" destOrd="0" presId="urn:microsoft.com/office/officeart/2018/5/layout/CenteredIconLabelDescriptionList"/>
    <dgm:cxn modelId="{C221DE74-5B22-42B3-B05F-1230CBE953B9}" type="presParOf" srcId="{05BC6C65-EFBF-48A9-94BC-FB9219ECFD54}" destId="{BA24117E-4539-4B59-8D64-A9C141B32134}" srcOrd="0" destOrd="0" presId="urn:microsoft.com/office/officeart/2018/5/layout/CenteredIconLabelDescriptionList"/>
    <dgm:cxn modelId="{CFC1BF44-9B68-4F0C-BCE8-108703726F32}" type="presParOf" srcId="{05BC6C65-EFBF-48A9-94BC-FB9219ECFD54}" destId="{44324DF8-B1EC-4CDD-9398-23D00AFF389D}" srcOrd="1" destOrd="0" presId="urn:microsoft.com/office/officeart/2018/5/layout/CenteredIconLabelDescriptionList"/>
    <dgm:cxn modelId="{27A7F186-8503-48CC-A4FC-096D40CD80B6}" type="presParOf" srcId="{05BC6C65-EFBF-48A9-94BC-FB9219ECFD54}" destId="{44DE345B-81F9-4211-9721-D4C9AEC456E3}" srcOrd="2" destOrd="0" presId="urn:microsoft.com/office/officeart/2018/5/layout/CenteredIconLabelDescriptionList"/>
    <dgm:cxn modelId="{F26B1769-E23D-40A7-B975-3D12D06B30F4}" type="presParOf" srcId="{05BC6C65-EFBF-48A9-94BC-FB9219ECFD54}" destId="{35FE3F4B-C20B-4E54-80EF-EA4D6121F109}" srcOrd="3" destOrd="0" presId="urn:microsoft.com/office/officeart/2018/5/layout/CenteredIconLabelDescriptionList"/>
    <dgm:cxn modelId="{A7BE4719-2AAC-4377-8B67-35E20793E99E}" type="presParOf" srcId="{05BC6C65-EFBF-48A9-94BC-FB9219ECFD54}" destId="{A5E474F6-FC4B-46A6-B572-C5DA4793843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04FE9-F7DF-498A-ABB8-B7A41FEB4063}">
      <dsp:nvSpPr>
        <dsp:cNvPr id="0" name=""/>
        <dsp:cNvSpPr/>
      </dsp:nvSpPr>
      <dsp:spPr>
        <a:xfrm>
          <a:off x="630875" y="1048927"/>
          <a:ext cx="677003" cy="677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2EE059-4E4E-4978-B5C4-66EF4BD4E5F8}">
      <dsp:nvSpPr>
        <dsp:cNvPr id="0" name=""/>
        <dsp:cNvSpPr/>
      </dsp:nvSpPr>
      <dsp:spPr>
        <a:xfrm>
          <a:off x="2228" y="1799737"/>
          <a:ext cx="1934296" cy="40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Holt-Winters</a:t>
          </a:r>
        </a:p>
      </dsp:txBody>
      <dsp:txXfrm>
        <a:off x="2228" y="1799737"/>
        <a:ext cx="1934296" cy="408015"/>
      </dsp:txXfrm>
    </dsp:sp>
    <dsp:sp modelId="{AED61A52-8AD5-40EB-931F-CCCEEEAF7C3C}">
      <dsp:nvSpPr>
        <dsp:cNvPr id="0" name=""/>
        <dsp:cNvSpPr/>
      </dsp:nvSpPr>
      <dsp:spPr>
        <a:xfrm>
          <a:off x="2228" y="2242081"/>
          <a:ext cx="1934296" cy="523271"/>
        </a:xfrm>
        <a:prstGeom prst="rect">
          <a:avLst/>
        </a:prstGeom>
        <a:noFill/>
        <a:ln>
          <a:noFill/>
        </a:ln>
        <a:effectLst/>
      </dsp:spPr>
      <dsp:style>
        <a:lnRef idx="0">
          <a:scrgbClr r="0" g="0" b="0"/>
        </a:lnRef>
        <a:fillRef idx="0">
          <a:scrgbClr r="0" g="0" b="0"/>
        </a:fillRef>
        <a:effectRef idx="0">
          <a:scrgbClr r="0" g="0" b="0"/>
        </a:effectRef>
        <a:fontRef idx="minor"/>
      </dsp:style>
    </dsp:sp>
    <dsp:sp modelId="{549FD648-9EDC-46FE-B149-EC6A3F0CC2C3}">
      <dsp:nvSpPr>
        <dsp:cNvPr id="0" name=""/>
        <dsp:cNvSpPr/>
      </dsp:nvSpPr>
      <dsp:spPr>
        <a:xfrm>
          <a:off x="2903674" y="1048927"/>
          <a:ext cx="677003" cy="677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CCF418-FC2A-4D1A-BA7E-88123A0E81A5}">
      <dsp:nvSpPr>
        <dsp:cNvPr id="0" name=""/>
        <dsp:cNvSpPr/>
      </dsp:nvSpPr>
      <dsp:spPr>
        <a:xfrm>
          <a:off x="2275027" y="1799737"/>
          <a:ext cx="1934296" cy="40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Heteroskedasticity</a:t>
          </a:r>
        </a:p>
      </dsp:txBody>
      <dsp:txXfrm>
        <a:off x="2275027" y="1799737"/>
        <a:ext cx="1934296" cy="408015"/>
      </dsp:txXfrm>
    </dsp:sp>
    <dsp:sp modelId="{0FE6441C-3F8F-4BEC-8DF6-D55258EADCAD}">
      <dsp:nvSpPr>
        <dsp:cNvPr id="0" name=""/>
        <dsp:cNvSpPr/>
      </dsp:nvSpPr>
      <dsp:spPr>
        <a:xfrm>
          <a:off x="2275027" y="2242081"/>
          <a:ext cx="1934296" cy="523271"/>
        </a:xfrm>
        <a:prstGeom prst="rect">
          <a:avLst/>
        </a:prstGeom>
        <a:noFill/>
        <a:ln>
          <a:noFill/>
        </a:ln>
        <a:effectLst/>
      </dsp:spPr>
      <dsp:style>
        <a:lnRef idx="0">
          <a:scrgbClr r="0" g="0" b="0"/>
        </a:lnRef>
        <a:fillRef idx="0">
          <a:scrgbClr r="0" g="0" b="0"/>
        </a:fillRef>
        <a:effectRef idx="0">
          <a:scrgbClr r="0" g="0" b="0"/>
        </a:effectRef>
        <a:fontRef idx="minor"/>
      </dsp:style>
    </dsp:sp>
    <dsp:sp modelId="{5049E348-E14F-4879-B7FB-E415A9426249}">
      <dsp:nvSpPr>
        <dsp:cNvPr id="0" name=""/>
        <dsp:cNvSpPr/>
      </dsp:nvSpPr>
      <dsp:spPr>
        <a:xfrm>
          <a:off x="5176473" y="1048927"/>
          <a:ext cx="677003" cy="6770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47FA59-33CC-4406-9ED6-83D60E02432F}">
      <dsp:nvSpPr>
        <dsp:cNvPr id="0" name=""/>
        <dsp:cNvSpPr/>
      </dsp:nvSpPr>
      <dsp:spPr>
        <a:xfrm>
          <a:off x="4547826" y="1799737"/>
          <a:ext cx="1934296" cy="40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Vector Autoregression (VAR)</a:t>
          </a:r>
        </a:p>
      </dsp:txBody>
      <dsp:txXfrm>
        <a:off x="4547826" y="1799737"/>
        <a:ext cx="1934296" cy="408015"/>
      </dsp:txXfrm>
    </dsp:sp>
    <dsp:sp modelId="{10423373-8A43-4C6D-903F-804BF198AE77}">
      <dsp:nvSpPr>
        <dsp:cNvPr id="0" name=""/>
        <dsp:cNvSpPr/>
      </dsp:nvSpPr>
      <dsp:spPr>
        <a:xfrm>
          <a:off x="4547826" y="2242081"/>
          <a:ext cx="1934296" cy="523271"/>
        </a:xfrm>
        <a:prstGeom prst="rect">
          <a:avLst/>
        </a:prstGeom>
        <a:noFill/>
        <a:ln>
          <a:noFill/>
        </a:ln>
        <a:effectLst/>
      </dsp:spPr>
      <dsp:style>
        <a:lnRef idx="0">
          <a:scrgbClr r="0" g="0" b="0"/>
        </a:lnRef>
        <a:fillRef idx="0">
          <a:scrgbClr r="0" g="0" b="0"/>
        </a:fillRef>
        <a:effectRef idx="0">
          <a:scrgbClr r="0" g="0" b="0"/>
        </a:effectRef>
        <a:fontRef idx="minor"/>
      </dsp:style>
    </dsp:sp>
    <dsp:sp modelId="{F2BAC1BD-AE90-417A-A826-C72D69B68586}">
      <dsp:nvSpPr>
        <dsp:cNvPr id="0" name=""/>
        <dsp:cNvSpPr/>
      </dsp:nvSpPr>
      <dsp:spPr>
        <a:xfrm>
          <a:off x="7449271" y="1048927"/>
          <a:ext cx="677003" cy="67700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010406-06DD-46B1-882D-5A22BC089085}">
      <dsp:nvSpPr>
        <dsp:cNvPr id="0" name=""/>
        <dsp:cNvSpPr/>
      </dsp:nvSpPr>
      <dsp:spPr>
        <a:xfrm>
          <a:off x="6820625" y="1799737"/>
          <a:ext cx="1934296" cy="40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Cointegration</a:t>
          </a:r>
        </a:p>
      </dsp:txBody>
      <dsp:txXfrm>
        <a:off x="6820625" y="1799737"/>
        <a:ext cx="1934296" cy="408015"/>
      </dsp:txXfrm>
    </dsp:sp>
    <dsp:sp modelId="{7B4BB678-721B-42F9-9562-1EF633F54140}">
      <dsp:nvSpPr>
        <dsp:cNvPr id="0" name=""/>
        <dsp:cNvSpPr/>
      </dsp:nvSpPr>
      <dsp:spPr>
        <a:xfrm>
          <a:off x="6820625" y="2242081"/>
          <a:ext cx="1934296" cy="523271"/>
        </a:xfrm>
        <a:prstGeom prst="rect">
          <a:avLst/>
        </a:prstGeom>
        <a:noFill/>
        <a:ln>
          <a:noFill/>
        </a:ln>
        <a:effectLst/>
      </dsp:spPr>
      <dsp:style>
        <a:lnRef idx="0">
          <a:scrgbClr r="0" g="0" b="0"/>
        </a:lnRef>
        <a:fillRef idx="0">
          <a:scrgbClr r="0" g="0" b="0"/>
        </a:fillRef>
        <a:effectRef idx="0">
          <a:scrgbClr r="0" g="0" b="0"/>
        </a:effectRef>
        <a:fontRef idx="minor"/>
      </dsp:style>
    </dsp:sp>
    <dsp:sp modelId="{BA24117E-4539-4B59-8D64-A9C141B32134}">
      <dsp:nvSpPr>
        <dsp:cNvPr id="0" name=""/>
        <dsp:cNvSpPr/>
      </dsp:nvSpPr>
      <dsp:spPr>
        <a:xfrm>
          <a:off x="9722070" y="1048927"/>
          <a:ext cx="677003" cy="67700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DE345B-81F9-4211-9721-D4C9AEC456E3}">
      <dsp:nvSpPr>
        <dsp:cNvPr id="0" name=""/>
        <dsp:cNvSpPr/>
      </dsp:nvSpPr>
      <dsp:spPr>
        <a:xfrm>
          <a:off x="9093424" y="1799737"/>
          <a:ext cx="1934296" cy="408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Granger causality</a:t>
          </a:r>
        </a:p>
      </dsp:txBody>
      <dsp:txXfrm>
        <a:off x="9093424" y="1799737"/>
        <a:ext cx="1934296" cy="408015"/>
      </dsp:txXfrm>
    </dsp:sp>
    <dsp:sp modelId="{A5E474F6-FC4B-46A6-B572-C5DA4793843C}">
      <dsp:nvSpPr>
        <dsp:cNvPr id="0" name=""/>
        <dsp:cNvSpPr/>
      </dsp:nvSpPr>
      <dsp:spPr>
        <a:xfrm>
          <a:off x="9093424" y="2242081"/>
          <a:ext cx="1934296" cy="52327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8/28/2022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8/28/2022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8/28/2022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8/28/2022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8/28/2022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8/28/2022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Introduction to Time series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Felipe </a:t>
            </a:r>
            <a:r>
              <a:rPr lang="en-US" dirty="0" err="1"/>
              <a:t>buchbinder</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A05A-E1AA-43EC-B0B9-104505DCDD90}"/>
              </a:ext>
            </a:extLst>
          </p:cNvPr>
          <p:cNvSpPr>
            <a:spLocks noGrp="1"/>
          </p:cNvSpPr>
          <p:nvPr>
            <p:ph type="title"/>
          </p:nvPr>
        </p:nvSpPr>
        <p:spPr/>
        <p:txBody>
          <a:bodyPr/>
          <a:lstStyle/>
          <a:p>
            <a:r>
              <a:rPr lang="pt-BR" dirty="0"/>
              <a:t>Components of a time series</a:t>
            </a:r>
            <a:endParaRPr lang="en-US" dirty="0"/>
          </a:p>
        </p:txBody>
      </p:sp>
      <p:sp>
        <p:nvSpPr>
          <p:cNvPr id="3" name="Content Placeholder 2">
            <a:extLst>
              <a:ext uri="{FF2B5EF4-FFF2-40B4-BE49-F238E27FC236}">
                <a16:creationId xmlns:a16="http://schemas.microsoft.com/office/drawing/2014/main" id="{FE19518A-C8E0-4BD3-99B2-CFC39AF6C735}"/>
              </a:ext>
            </a:extLst>
          </p:cNvPr>
          <p:cNvSpPr>
            <a:spLocks noGrp="1"/>
          </p:cNvSpPr>
          <p:nvPr>
            <p:ph idx="1"/>
          </p:nvPr>
        </p:nvSpPr>
        <p:spPr/>
        <p:txBody>
          <a:bodyPr>
            <a:normAutofit/>
          </a:bodyPr>
          <a:lstStyle/>
          <a:p>
            <a:pPr marL="0" indent="0" algn="ctr">
              <a:buNone/>
            </a:pPr>
            <a:r>
              <a:rPr lang="pt-BR" sz="2400" dirty="0"/>
              <a:t>Time Series = Trend + Seasonality + Cycle + Noise</a:t>
            </a:r>
            <a:endParaRPr lang="en-US" sz="2400" dirty="0"/>
          </a:p>
        </p:txBody>
      </p:sp>
    </p:spTree>
    <p:extLst>
      <p:ext uri="{BB962C8B-B14F-4D97-AF65-F5344CB8AC3E}">
        <p14:creationId xmlns:p14="http://schemas.microsoft.com/office/powerpoint/2010/main" val="339928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A05A-E1AA-43EC-B0B9-104505DCDD90}"/>
              </a:ext>
            </a:extLst>
          </p:cNvPr>
          <p:cNvSpPr>
            <a:spLocks noGrp="1"/>
          </p:cNvSpPr>
          <p:nvPr>
            <p:ph type="title"/>
          </p:nvPr>
        </p:nvSpPr>
        <p:spPr/>
        <p:txBody>
          <a:bodyPr/>
          <a:lstStyle/>
          <a:p>
            <a:r>
              <a:rPr lang="pt-BR" dirty="0"/>
              <a:t>Components of a time series</a:t>
            </a:r>
            <a:endParaRPr lang="en-US" dirty="0"/>
          </a:p>
        </p:txBody>
      </p:sp>
      <p:sp>
        <p:nvSpPr>
          <p:cNvPr id="3" name="Content Placeholder 2">
            <a:extLst>
              <a:ext uri="{FF2B5EF4-FFF2-40B4-BE49-F238E27FC236}">
                <a16:creationId xmlns:a16="http://schemas.microsoft.com/office/drawing/2014/main" id="{FE19518A-C8E0-4BD3-99B2-CFC39AF6C735}"/>
              </a:ext>
            </a:extLst>
          </p:cNvPr>
          <p:cNvSpPr>
            <a:spLocks noGrp="1"/>
          </p:cNvSpPr>
          <p:nvPr>
            <p:ph idx="1"/>
          </p:nvPr>
        </p:nvSpPr>
        <p:spPr/>
        <p:txBody>
          <a:bodyPr>
            <a:normAutofit/>
          </a:bodyPr>
          <a:lstStyle/>
          <a:p>
            <a:pPr marL="0" indent="0" algn="ctr">
              <a:buNone/>
            </a:pPr>
            <a:r>
              <a:rPr lang="pt-BR" sz="2400" dirty="0">
                <a:solidFill>
                  <a:schemeClr val="bg1">
                    <a:lumMod val="65000"/>
                  </a:schemeClr>
                </a:solidFill>
              </a:rPr>
              <a:t>Time Series = </a:t>
            </a:r>
            <a:r>
              <a:rPr lang="pt-BR" sz="2400" dirty="0">
                <a:solidFill>
                  <a:schemeClr val="accent2"/>
                </a:solidFill>
              </a:rPr>
              <a:t>Trend</a:t>
            </a:r>
            <a:r>
              <a:rPr lang="pt-BR" sz="2400" dirty="0"/>
              <a:t> </a:t>
            </a:r>
            <a:r>
              <a:rPr lang="pt-BR" sz="2400" dirty="0">
                <a:solidFill>
                  <a:schemeClr val="bg1">
                    <a:lumMod val="65000"/>
                  </a:schemeClr>
                </a:solidFill>
              </a:rPr>
              <a:t>+ Seasonality + Cycle + Noise</a:t>
            </a:r>
            <a:endParaRPr lang="en-US" sz="2400" dirty="0">
              <a:solidFill>
                <a:schemeClr val="bg1">
                  <a:lumMod val="65000"/>
                </a:schemeClr>
              </a:solidFill>
            </a:endParaRPr>
          </a:p>
        </p:txBody>
      </p:sp>
      <p:sp>
        <p:nvSpPr>
          <p:cNvPr id="4" name="TextBox 3">
            <a:extLst>
              <a:ext uri="{FF2B5EF4-FFF2-40B4-BE49-F238E27FC236}">
                <a16:creationId xmlns:a16="http://schemas.microsoft.com/office/drawing/2014/main" id="{E21AB7D8-FAA2-4818-A851-57F394580F7C}"/>
              </a:ext>
            </a:extLst>
          </p:cNvPr>
          <p:cNvSpPr txBox="1"/>
          <p:nvPr/>
        </p:nvSpPr>
        <p:spPr>
          <a:xfrm>
            <a:off x="4644704" y="4264791"/>
            <a:ext cx="2768366" cy="369332"/>
          </a:xfrm>
          <a:prstGeom prst="rect">
            <a:avLst/>
          </a:prstGeom>
          <a:noFill/>
        </p:spPr>
        <p:txBody>
          <a:bodyPr wrap="square" rtlCol="0">
            <a:spAutoFit/>
          </a:bodyPr>
          <a:lstStyle/>
          <a:p>
            <a:r>
              <a:rPr lang="pt-BR" dirty="0">
                <a:solidFill>
                  <a:schemeClr val="accent2"/>
                </a:solidFill>
                <a:highlight>
                  <a:srgbClr val="FFFF00"/>
                </a:highlight>
              </a:rPr>
              <a:t>Tackle with regression</a:t>
            </a:r>
            <a:endParaRPr lang="en-US" dirty="0">
              <a:solidFill>
                <a:schemeClr val="accent2"/>
              </a:solidFill>
              <a:highlight>
                <a:srgbClr val="FFFF00"/>
              </a:highlight>
            </a:endParaRPr>
          </a:p>
        </p:txBody>
      </p:sp>
    </p:spTree>
    <p:extLst>
      <p:ext uri="{BB962C8B-B14F-4D97-AF65-F5344CB8AC3E}">
        <p14:creationId xmlns:p14="http://schemas.microsoft.com/office/powerpoint/2010/main" val="638862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A05A-E1AA-43EC-B0B9-104505DCDD90}"/>
              </a:ext>
            </a:extLst>
          </p:cNvPr>
          <p:cNvSpPr>
            <a:spLocks noGrp="1"/>
          </p:cNvSpPr>
          <p:nvPr>
            <p:ph type="title"/>
          </p:nvPr>
        </p:nvSpPr>
        <p:spPr/>
        <p:txBody>
          <a:bodyPr/>
          <a:lstStyle/>
          <a:p>
            <a:r>
              <a:rPr lang="pt-BR" dirty="0"/>
              <a:t>Components of a time series</a:t>
            </a:r>
            <a:endParaRPr lang="en-US" dirty="0"/>
          </a:p>
        </p:txBody>
      </p:sp>
      <p:sp>
        <p:nvSpPr>
          <p:cNvPr id="3" name="Content Placeholder 2">
            <a:extLst>
              <a:ext uri="{FF2B5EF4-FFF2-40B4-BE49-F238E27FC236}">
                <a16:creationId xmlns:a16="http://schemas.microsoft.com/office/drawing/2014/main" id="{FE19518A-C8E0-4BD3-99B2-CFC39AF6C735}"/>
              </a:ext>
            </a:extLst>
          </p:cNvPr>
          <p:cNvSpPr>
            <a:spLocks noGrp="1"/>
          </p:cNvSpPr>
          <p:nvPr>
            <p:ph idx="1"/>
          </p:nvPr>
        </p:nvSpPr>
        <p:spPr/>
        <p:txBody>
          <a:bodyPr>
            <a:normAutofit/>
          </a:bodyPr>
          <a:lstStyle/>
          <a:p>
            <a:pPr marL="0" indent="0" algn="ctr">
              <a:buNone/>
            </a:pPr>
            <a:r>
              <a:rPr lang="pt-BR" sz="2400" dirty="0">
                <a:solidFill>
                  <a:schemeClr val="bg1">
                    <a:lumMod val="65000"/>
                  </a:schemeClr>
                </a:solidFill>
              </a:rPr>
              <a:t>Time Series = Trend</a:t>
            </a:r>
            <a:r>
              <a:rPr lang="pt-BR" sz="2400" dirty="0"/>
              <a:t> </a:t>
            </a:r>
            <a:r>
              <a:rPr lang="pt-BR" sz="2400" dirty="0">
                <a:solidFill>
                  <a:schemeClr val="bg1">
                    <a:lumMod val="65000"/>
                  </a:schemeClr>
                </a:solidFill>
              </a:rPr>
              <a:t>+ </a:t>
            </a:r>
            <a:r>
              <a:rPr lang="pt-BR" sz="2400" dirty="0">
                <a:solidFill>
                  <a:srgbClr val="0070C0"/>
                </a:solidFill>
              </a:rPr>
              <a:t>Seasonality</a:t>
            </a:r>
            <a:r>
              <a:rPr lang="pt-BR" sz="2400" dirty="0">
                <a:solidFill>
                  <a:schemeClr val="bg1">
                    <a:lumMod val="65000"/>
                  </a:schemeClr>
                </a:solidFill>
              </a:rPr>
              <a:t> + Cycle + Noise</a:t>
            </a:r>
            <a:endParaRPr lang="en-US" sz="2400" dirty="0">
              <a:solidFill>
                <a:schemeClr val="bg1">
                  <a:lumMod val="65000"/>
                </a:schemeClr>
              </a:solidFill>
            </a:endParaRPr>
          </a:p>
        </p:txBody>
      </p:sp>
      <p:sp>
        <p:nvSpPr>
          <p:cNvPr id="4" name="TextBox 3">
            <a:extLst>
              <a:ext uri="{FF2B5EF4-FFF2-40B4-BE49-F238E27FC236}">
                <a16:creationId xmlns:a16="http://schemas.microsoft.com/office/drawing/2014/main" id="{E21AB7D8-FAA2-4818-A851-57F394580F7C}"/>
              </a:ext>
            </a:extLst>
          </p:cNvPr>
          <p:cNvSpPr txBox="1"/>
          <p:nvPr/>
        </p:nvSpPr>
        <p:spPr>
          <a:xfrm>
            <a:off x="5628551" y="3639758"/>
            <a:ext cx="4013160" cy="369332"/>
          </a:xfrm>
          <a:prstGeom prst="rect">
            <a:avLst/>
          </a:prstGeom>
          <a:noFill/>
        </p:spPr>
        <p:txBody>
          <a:bodyPr wrap="square" rtlCol="0">
            <a:spAutoFit/>
          </a:bodyPr>
          <a:lstStyle/>
          <a:p>
            <a:r>
              <a:rPr lang="pt-BR" dirty="0">
                <a:solidFill>
                  <a:schemeClr val="accent2"/>
                </a:solidFill>
                <a:highlight>
                  <a:srgbClr val="FFFF00"/>
                </a:highlight>
              </a:rPr>
              <a:t>add dummy variables to the regression</a:t>
            </a:r>
            <a:endParaRPr lang="en-US" dirty="0">
              <a:solidFill>
                <a:schemeClr val="accent2"/>
              </a:solidFill>
              <a:highlight>
                <a:srgbClr val="FFFF00"/>
              </a:highlight>
            </a:endParaRPr>
          </a:p>
        </p:txBody>
      </p:sp>
    </p:spTree>
    <p:extLst>
      <p:ext uri="{BB962C8B-B14F-4D97-AF65-F5344CB8AC3E}">
        <p14:creationId xmlns:p14="http://schemas.microsoft.com/office/powerpoint/2010/main" val="1648045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A05A-E1AA-43EC-B0B9-104505DCDD90}"/>
              </a:ext>
            </a:extLst>
          </p:cNvPr>
          <p:cNvSpPr>
            <a:spLocks noGrp="1"/>
          </p:cNvSpPr>
          <p:nvPr>
            <p:ph type="title"/>
          </p:nvPr>
        </p:nvSpPr>
        <p:spPr/>
        <p:txBody>
          <a:bodyPr/>
          <a:lstStyle/>
          <a:p>
            <a:r>
              <a:rPr lang="pt-BR" dirty="0"/>
              <a:t>Components of a time series</a:t>
            </a:r>
            <a:endParaRPr lang="en-US" dirty="0"/>
          </a:p>
        </p:txBody>
      </p:sp>
      <p:sp>
        <p:nvSpPr>
          <p:cNvPr id="3" name="Content Placeholder 2">
            <a:extLst>
              <a:ext uri="{FF2B5EF4-FFF2-40B4-BE49-F238E27FC236}">
                <a16:creationId xmlns:a16="http://schemas.microsoft.com/office/drawing/2014/main" id="{FE19518A-C8E0-4BD3-99B2-CFC39AF6C735}"/>
              </a:ext>
            </a:extLst>
          </p:cNvPr>
          <p:cNvSpPr>
            <a:spLocks noGrp="1"/>
          </p:cNvSpPr>
          <p:nvPr>
            <p:ph idx="1"/>
          </p:nvPr>
        </p:nvSpPr>
        <p:spPr/>
        <p:txBody>
          <a:bodyPr>
            <a:normAutofit/>
          </a:bodyPr>
          <a:lstStyle/>
          <a:p>
            <a:pPr marL="0" indent="0" algn="ctr">
              <a:buNone/>
            </a:pPr>
            <a:r>
              <a:rPr lang="pt-BR" sz="2400" dirty="0">
                <a:solidFill>
                  <a:schemeClr val="bg1">
                    <a:lumMod val="65000"/>
                  </a:schemeClr>
                </a:solidFill>
              </a:rPr>
              <a:t>Time Series = Trend</a:t>
            </a:r>
            <a:r>
              <a:rPr lang="pt-BR" sz="2400" dirty="0"/>
              <a:t> </a:t>
            </a:r>
            <a:r>
              <a:rPr lang="pt-BR" sz="2400" dirty="0">
                <a:solidFill>
                  <a:schemeClr val="bg1">
                    <a:lumMod val="65000"/>
                  </a:schemeClr>
                </a:solidFill>
              </a:rPr>
              <a:t>+ Seasonality + </a:t>
            </a:r>
            <a:r>
              <a:rPr lang="pt-BR" sz="2400" dirty="0">
                <a:solidFill>
                  <a:schemeClr val="accent2"/>
                </a:solidFill>
              </a:rPr>
              <a:t>Cycle + Noise</a:t>
            </a:r>
            <a:endParaRPr lang="en-US" sz="2400" dirty="0">
              <a:solidFill>
                <a:schemeClr val="accent2"/>
              </a:solidFill>
            </a:endParaRPr>
          </a:p>
        </p:txBody>
      </p:sp>
      <p:sp>
        <p:nvSpPr>
          <p:cNvPr id="5" name="TextBox 4">
            <a:extLst>
              <a:ext uri="{FF2B5EF4-FFF2-40B4-BE49-F238E27FC236}">
                <a16:creationId xmlns:a16="http://schemas.microsoft.com/office/drawing/2014/main" id="{6D3A96D3-656D-E760-618A-9E77F06B6E44}"/>
              </a:ext>
            </a:extLst>
          </p:cNvPr>
          <p:cNvSpPr txBox="1"/>
          <p:nvPr/>
        </p:nvSpPr>
        <p:spPr>
          <a:xfrm>
            <a:off x="7480500" y="4311089"/>
            <a:ext cx="4013160" cy="646331"/>
          </a:xfrm>
          <a:prstGeom prst="rect">
            <a:avLst/>
          </a:prstGeom>
          <a:noFill/>
        </p:spPr>
        <p:txBody>
          <a:bodyPr wrap="square" rtlCol="0">
            <a:spAutoFit/>
          </a:bodyPr>
          <a:lstStyle/>
          <a:p>
            <a:r>
              <a:rPr lang="pt-BR" dirty="0">
                <a:solidFill>
                  <a:schemeClr val="accent2"/>
                </a:solidFill>
                <a:highlight>
                  <a:srgbClr val="FFFF00"/>
                </a:highlight>
              </a:rPr>
              <a:t>New stuff!</a:t>
            </a:r>
          </a:p>
          <a:p>
            <a:r>
              <a:rPr lang="pt-BR" dirty="0">
                <a:solidFill>
                  <a:schemeClr val="accent2"/>
                </a:solidFill>
                <a:highlight>
                  <a:srgbClr val="FFFF00"/>
                </a:highlight>
              </a:rPr>
              <a:t>This is what we’ll talk about today</a:t>
            </a:r>
            <a:endParaRPr lang="en-US" dirty="0">
              <a:solidFill>
                <a:schemeClr val="accent2"/>
              </a:solidFill>
              <a:highlight>
                <a:srgbClr val="FFFF00"/>
              </a:highlight>
            </a:endParaRPr>
          </a:p>
        </p:txBody>
      </p:sp>
    </p:spTree>
    <p:extLst>
      <p:ext uri="{BB962C8B-B14F-4D97-AF65-F5344CB8AC3E}">
        <p14:creationId xmlns:p14="http://schemas.microsoft.com/office/powerpoint/2010/main" val="1586444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460BF-A9BF-4273-A849-EA72BABDA661}"/>
              </a:ext>
            </a:extLst>
          </p:cNvPr>
          <p:cNvSpPr>
            <a:spLocks noGrp="1"/>
          </p:cNvSpPr>
          <p:nvPr>
            <p:ph type="title"/>
          </p:nvPr>
        </p:nvSpPr>
        <p:spPr/>
        <p:txBody>
          <a:bodyPr/>
          <a:lstStyle/>
          <a:p>
            <a:r>
              <a:rPr lang="pt-BR" dirty="0"/>
              <a:t>Classical time series models</a:t>
            </a:r>
            <a:endParaRPr lang="en-US" dirty="0"/>
          </a:p>
        </p:txBody>
      </p:sp>
      <p:sp>
        <p:nvSpPr>
          <p:cNvPr id="3" name="Content Placeholder 2">
            <a:extLst>
              <a:ext uri="{FF2B5EF4-FFF2-40B4-BE49-F238E27FC236}">
                <a16:creationId xmlns:a16="http://schemas.microsoft.com/office/drawing/2014/main" id="{75C4AEAD-E4B4-452C-8F8F-D5142B707A1F}"/>
              </a:ext>
            </a:extLst>
          </p:cNvPr>
          <p:cNvSpPr>
            <a:spLocks noGrp="1"/>
          </p:cNvSpPr>
          <p:nvPr>
            <p:ph idx="1"/>
          </p:nvPr>
        </p:nvSpPr>
        <p:spPr/>
        <p:txBody>
          <a:bodyPr/>
          <a:lstStyle/>
          <a:p>
            <a:r>
              <a:rPr lang="en-US" dirty="0"/>
              <a:t>Autoregressive models – AR(p)</a:t>
            </a:r>
          </a:p>
          <a:p>
            <a:r>
              <a:rPr lang="en-US" dirty="0"/>
              <a:t>Moving Average models – MA(q)</a:t>
            </a:r>
          </a:p>
          <a:p>
            <a:r>
              <a:rPr lang="en-US" dirty="0"/>
              <a:t>Autoregressive Moving Average models – ARMA(</a:t>
            </a:r>
            <a:r>
              <a:rPr lang="en-US" dirty="0" err="1"/>
              <a:t>p,q</a:t>
            </a:r>
            <a:r>
              <a:rPr lang="en-US" dirty="0"/>
              <a:t>)</a:t>
            </a:r>
          </a:p>
          <a:p>
            <a:r>
              <a:rPr lang="en-US" dirty="0"/>
              <a:t>Autoregressive Integrated Moving Average models – ARIMA(</a:t>
            </a:r>
            <a:r>
              <a:rPr lang="en-US" dirty="0" err="1"/>
              <a:t>p,d,q</a:t>
            </a:r>
            <a:r>
              <a:rPr lang="en-US" dirty="0"/>
              <a:t>)</a:t>
            </a:r>
          </a:p>
          <a:p>
            <a:r>
              <a:rPr lang="en-US" dirty="0"/>
              <a:t>Conditionally Heteroskedastic Models – ARCH, GARCH and variations</a:t>
            </a:r>
          </a:p>
          <a:p>
            <a:r>
              <a:rPr lang="en-US" dirty="0"/>
              <a:t>Vector Autoregressive Models</a:t>
            </a:r>
          </a:p>
        </p:txBody>
      </p:sp>
    </p:spTree>
    <p:extLst>
      <p:ext uri="{BB962C8B-B14F-4D97-AF65-F5344CB8AC3E}">
        <p14:creationId xmlns:p14="http://schemas.microsoft.com/office/powerpoint/2010/main" val="3965391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460BF-A9BF-4273-A849-EA72BABDA661}"/>
              </a:ext>
            </a:extLst>
          </p:cNvPr>
          <p:cNvSpPr>
            <a:spLocks noGrp="1"/>
          </p:cNvSpPr>
          <p:nvPr>
            <p:ph type="title"/>
          </p:nvPr>
        </p:nvSpPr>
        <p:spPr/>
        <p:txBody>
          <a:bodyPr/>
          <a:lstStyle/>
          <a:p>
            <a:r>
              <a:rPr lang="pt-BR" dirty="0"/>
              <a:t>Classical time series models</a:t>
            </a:r>
            <a:endParaRPr lang="en-US" dirty="0"/>
          </a:p>
        </p:txBody>
      </p:sp>
      <p:sp>
        <p:nvSpPr>
          <p:cNvPr id="3" name="Content Placeholder 2">
            <a:extLst>
              <a:ext uri="{FF2B5EF4-FFF2-40B4-BE49-F238E27FC236}">
                <a16:creationId xmlns:a16="http://schemas.microsoft.com/office/drawing/2014/main" id="{75C4AEAD-E4B4-452C-8F8F-D5142B707A1F}"/>
              </a:ext>
            </a:extLst>
          </p:cNvPr>
          <p:cNvSpPr>
            <a:spLocks noGrp="1"/>
          </p:cNvSpPr>
          <p:nvPr>
            <p:ph idx="1"/>
          </p:nvPr>
        </p:nvSpPr>
        <p:spPr/>
        <p:txBody>
          <a:bodyPr/>
          <a:lstStyle/>
          <a:p>
            <a:r>
              <a:rPr lang="en-US" dirty="0">
                <a:solidFill>
                  <a:schemeClr val="accent2"/>
                </a:solidFill>
              </a:rPr>
              <a:t>Autoregressive models – AR(p)</a:t>
            </a:r>
          </a:p>
          <a:p>
            <a:r>
              <a:rPr lang="en-US" dirty="0">
                <a:solidFill>
                  <a:schemeClr val="accent2"/>
                </a:solidFill>
              </a:rPr>
              <a:t>Moving Average models – MA(q)</a:t>
            </a:r>
          </a:p>
          <a:p>
            <a:r>
              <a:rPr lang="en-US" dirty="0">
                <a:solidFill>
                  <a:srgbClr val="0070C0"/>
                </a:solidFill>
              </a:rPr>
              <a:t>Autoregressive Moving Average models – ARMA(</a:t>
            </a:r>
            <a:r>
              <a:rPr lang="en-US" dirty="0" err="1">
                <a:solidFill>
                  <a:srgbClr val="0070C0"/>
                </a:solidFill>
              </a:rPr>
              <a:t>p,q</a:t>
            </a:r>
            <a:r>
              <a:rPr lang="en-US" dirty="0">
                <a:solidFill>
                  <a:srgbClr val="0070C0"/>
                </a:solidFill>
              </a:rPr>
              <a:t>)</a:t>
            </a:r>
          </a:p>
          <a:p>
            <a:r>
              <a:rPr lang="en-US" dirty="0">
                <a:solidFill>
                  <a:srgbClr val="0070C0"/>
                </a:solidFill>
              </a:rPr>
              <a:t>Autoregressive Integrated Moving Average models – ARIMA(</a:t>
            </a:r>
            <a:r>
              <a:rPr lang="en-US" dirty="0" err="1">
                <a:solidFill>
                  <a:srgbClr val="0070C0"/>
                </a:solidFill>
              </a:rPr>
              <a:t>p,d,q</a:t>
            </a:r>
            <a:r>
              <a:rPr lang="en-US" dirty="0">
                <a:solidFill>
                  <a:srgbClr val="0070C0"/>
                </a:solidFill>
              </a:rPr>
              <a:t>)</a:t>
            </a:r>
          </a:p>
          <a:p>
            <a:r>
              <a:rPr lang="en-US" dirty="0">
                <a:solidFill>
                  <a:schemeClr val="bg2"/>
                </a:solidFill>
              </a:rPr>
              <a:t>Conditionally Heteroskedastic Models – ARCH, GARCH and variations</a:t>
            </a:r>
          </a:p>
          <a:p>
            <a:r>
              <a:rPr lang="en-US" dirty="0">
                <a:solidFill>
                  <a:schemeClr val="bg2"/>
                </a:solidFill>
              </a:rPr>
              <a:t>Vector Autoregressive Models</a:t>
            </a:r>
          </a:p>
        </p:txBody>
      </p:sp>
    </p:spTree>
    <p:extLst>
      <p:ext uri="{BB962C8B-B14F-4D97-AF65-F5344CB8AC3E}">
        <p14:creationId xmlns:p14="http://schemas.microsoft.com/office/powerpoint/2010/main" val="3641218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AAB422-0918-D211-53F9-A69E209A0E3D}"/>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Autoregressive models</a:t>
            </a:r>
          </a:p>
        </p:txBody>
      </p:sp>
      <p:sp>
        <p:nvSpPr>
          <p:cNvPr id="5" name="Text Placeholder 4">
            <a:extLst>
              <a:ext uri="{FF2B5EF4-FFF2-40B4-BE49-F238E27FC236}">
                <a16:creationId xmlns:a16="http://schemas.microsoft.com/office/drawing/2014/main" id="{3314A0F5-8A51-4CF2-6594-6AB265B333D4}"/>
              </a:ext>
            </a:extLst>
          </p:cNvPr>
          <p:cNvSpPr>
            <a:spLocks noGrp="1"/>
          </p:cNvSpPr>
          <p:nvPr>
            <p:ph type="body" idx="1"/>
          </p:nvPr>
        </p:nvSpPr>
        <p:spPr>
          <a:xfrm>
            <a:off x="8129871" y="1552397"/>
            <a:ext cx="3610575" cy="3654082"/>
          </a:xfrm>
        </p:spPr>
        <p:txBody>
          <a:bodyPr vert="horz" lIns="91440" tIns="45720" rIns="91440" bIns="45720" rtlCol="0" anchor="ctr">
            <a:normAutofit/>
          </a:bodyPr>
          <a:lstStyle/>
          <a:p>
            <a:r>
              <a:rPr lang="en-US" sz="3200" dirty="0"/>
              <a:t>When yesterday still matters today</a:t>
            </a:r>
          </a:p>
        </p:txBody>
      </p:sp>
      <p:sp>
        <p:nvSpPr>
          <p:cNvPr id="20" name="Rectangle 19">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43282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a:t>
            </a:r>
            <a:r>
              <a:rPr lang="en-US" i="1" dirty="0"/>
              <a:t>p</a:t>
            </a:r>
            <a:r>
              <a:rPr lang="en-US" dirty="0"/>
              <a:t>)</a:t>
            </a:r>
            <a:br>
              <a:rPr lang="en-US" dirty="0"/>
            </a:br>
            <a:r>
              <a:rPr lang="en-US" sz="1800" dirty="0">
                <a:solidFill>
                  <a:schemeClr val="accent2"/>
                </a:solidFill>
              </a:rPr>
              <a:t>When the </a:t>
            </a:r>
            <a:r>
              <a:rPr lang="en-US" sz="1800" i="1" dirty="0">
                <a:solidFill>
                  <a:schemeClr val="accent2"/>
                </a:solidFill>
              </a:rPr>
              <a:t>p </a:t>
            </a:r>
            <a:r>
              <a:rPr lang="en-US" sz="1800" dirty="0">
                <a:solidFill>
                  <a:schemeClr val="accent2"/>
                </a:solidFill>
              </a:rPr>
              <a:t>previous days still matter today</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𝑝</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𝑝</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583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a:t>
            </a:r>
            <a:r>
              <a:rPr lang="en-US" i="1" dirty="0"/>
              <a:t>p</a:t>
            </a:r>
            <a:r>
              <a:rPr lang="en-US" dirty="0"/>
              <a:t>) with covariates</a:t>
            </a:r>
            <a:br>
              <a:rPr lang="en-US" dirty="0"/>
            </a:br>
            <a:r>
              <a:rPr lang="en-US" sz="1800" dirty="0">
                <a:solidFill>
                  <a:schemeClr val="accent2"/>
                </a:solidFill>
              </a:rPr>
              <a:t>When the </a:t>
            </a:r>
            <a:r>
              <a:rPr lang="en-US" sz="1800" i="1" dirty="0">
                <a:solidFill>
                  <a:schemeClr val="accent2"/>
                </a:solidFill>
              </a:rPr>
              <a:t>p </a:t>
            </a:r>
            <a:r>
              <a:rPr lang="en-US" sz="1800" dirty="0">
                <a:solidFill>
                  <a:schemeClr val="accent2"/>
                </a:solidFill>
              </a:rPr>
              <a:t>previous days still matter today</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𝑝</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𝑝</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1</m:t>
                          </m:r>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𝑘</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𝑘𝑡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1247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AR(1)</a:t>
            </a:r>
            <a:br>
              <a:rPr lang="en-US" dirty="0"/>
            </a:br>
            <a:r>
              <a:rPr lang="en-US" sz="1800" dirty="0">
                <a:solidFill>
                  <a:schemeClr val="accent2"/>
                </a:solidFill>
              </a:rPr>
              <a:t>When yesterday still matters today</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𝜌</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3100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36" name="Rectangle 35">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9B83F45-293E-1DC6-B8C7-0D4541AED21E}"/>
              </a:ext>
            </a:extLst>
          </p:cNvPr>
          <p:cNvSpPr>
            <a:spLocks noGrp="1"/>
          </p:cNvSpPr>
          <p:nvPr>
            <p:ph type="title"/>
          </p:nvPr>
        </p:nvSpPr>
        <p:spPr>
          <a:xfrm>
            <a:off x="737860" y="1301419"/>
            <a:ext cx="6823988" cy="3453419"/>
          </a:xfrm>
        </p:spPr>
        <p:txBody>
          <a:bodyPr vert="horz" lIns="91440" tIns="45720" rIns="91440" bIns="45720" rtlCol="0" anchor="b">
            <a:noAutofit/>
          </a:bodyPr>
          <a:lstStyle/>
          <a:p>
            <a:pPr algn="ctr"/>
            <a:r>
              <a:rPr lang="en-US" sz="2000" dirty="0">
                <a:solidFill>
                  <a:schemeClr val="tx1"/>
                </a:solidFill>
              </a:rPr>
              <a:t>= a detour =</a:t>
            </a:r>
            <a:br>
              <a:rPr lang="en-US" sz="2000" dirty="0">
                <a:solidFill>
                  <a:schemeClr val="tx1"/>
                </a:solidFill>
              </a:rPr>
            </a:br>
            <a:br>
              <a:rPr lang="en-US" sz="2000" dirty="0">
                <a:solidFill>
                  <a:schemeClr val="tx1"/>
                </a:solidFill>
              </a:rPr>
            </a:br>
            <a:r>
              <a:rPr lang="en-US" sz="2000" dirty="0">
                <a:solidFill>
                  <a:schemeClr val="tx1"/>
                </a:solidFill>
              </a:rPr>
              <a:t>Time series is not part of panel data.</a:t>
            </a:r>
            <a:br>
              <a:rPr lang="en-US" sz="2000" dirty="0">
                <a:solidFill>
                  <a:schemeClr val="tx1"/>
                </a:solidFill>
              </a:rPr>
            </a:br>
            <a:br>
              <a:rPr lang="en-US" sz="2000" dirty="0">
                <a:solidFill>
                  <a:schemeClr val="tx1"/>
                </a:solidFill>
              </a:rPr>
            </a:br>
            <a:r>
              <a:rPr lang="en-US" sz="2000" dirty="0">
                <a:solidFill>
                  <a:schemeClr val="tx1"/>
                </a:solidFill>
              </a:rPr>
              <a:t>However, since we’ll use this in our next lecture, and since you won’t cover it in any other course in your curriculum (as far as I know), I’ll talk about it now, just to make sure you won’t graduate without ever having covered this topic.</a:t>
            </a:r>
            <a:br>
              <a:rPr lang="en-US" sz="2000" dirty="0">
                <a:solidFill>
                  <a:schemeClr val="tx1"/>
                </a:solidFill>
              </a:rPr>
            </a:br>
            <a:br>
              <a:rPr lang="en-US" sz="2000" dirty="0">
                <a:solidFill>
                  <a:schemeClr val="tx1"/>
                </a:solidFill>
              </a:rPr>
            </a:br>
            <a:r>
              <a:rPr lang="en-US" sz="2000" dirty="0">
                <a:solidFill>
                  <a:schemeClr val="tx1"/>
                </a:solidFill>
              </a:rPr>
              <a:t>Therefore, let’s make a detour to talk about time series. We’ll get back to panel data in our next lecture.</a:t>
            </a:r>
          </a:p>
        </p:txBody>
      </p:sp>
      <p:sp>
        <p:nvSpPr>
          <p:cNvPr id="38" name="Rectangle 37">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B1F83620-5AF1-C7B2-3E4E-645C15B5D020}"/>
              </a:ext>
            </a:extLst>
          </p:cNvPr>
          <p:cNvPicPr>
            <a:picLocks noChangeAspect="1"/>
          </p:cNvPicPr>
          <p:nvPr/>
        </p:nvPicPr>
        <p:blipFill rotWithShape="1">
          <a:blip r:embed="rId2"/>
          <a:srcRect l="17506" r="1841"/>
          <a:stretch/>
        </p:blipFill>
        <p:spPr>
          <a:xfrm>
            <a:off x="8140428" y="10"/>
            <a:ext cx="4051572" cy="6857990"/>
          </a:xfrm>
          <a:prstGeom prst="rect">
            <a:avLst/>
          </a:prstGeom>
        </p:spPr>
      </p:pic>
    </p:spTree>
    <p:extLst>
      <p:ext uri="{BB962C8B-B14F-4D97-AF65-F5344CB8AC3E}">
        <p14:creationId xmlns:p14="http://schemas.microsoft.com/office/powerpoint/2010/main" val="401586733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AR(1)</a:t>
            </a:r>
            <a:br>
              <a:rPr lang="en-US" dirty="0"/>
            </a:br>
            <a:r>
              <a:rPr lang="en-US" sz="1800" dirty="0">
                <a:solidFill>
                  <a:schemeClr val="accent2"/>
                </a:solidFill>
              </a:rPr>
              <a:t>conditions for stationarity – constant Mean</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𝜌</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a:rPr lang="en-US" b="0" i="1" smtClean="0">
                          <a:latin typeface="Cambria Math" panose="02040503050406030204" pitchFamily="18" charset="0"/>
                        </a:rPr>
                        <m:t>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𝔼</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𝜇</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𝜌𝜇</m:t>
                      </m:r>
                    </m:oMath>
                    <m:oMath xmlns:m="http://schemas.openxmlformats.org/officeDocument/2006/math">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)=0</m:t>
                      </m:r>
                    </m:oMath>
                  </m:oMathPara>
                </a14:m>
                <a:endParaRPr lang="en-US"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4017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AR(1)</a:t>
            </a:r>
            <a:br>
              <a:rPr lang="en-US" dirty="0"/>
            </a:br>
            <a:r>
              <a:rPr lang="en-US" sz="1800" dirty="0">
                <a:solidFill>
                  <a:schemeClr val="accent2"/>
                </a:solidFill>
              </a:rPr>
              <a:t>conditions for stationarity – constant variance</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𝜌</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a:rPr lang="en-US" b="0" i="1" smtClean="0">
                          <a:latin typeface="Cambria Math" panose="02040503050406030204" pitchFamily="18" charset="0"/>
                        </a:rPr>
                        <m:t>𝕍</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i="1">
                          <a:latin typeface="Cambria Math" panose="02040503050406030204" pitchFamily="18" charset="0"/>
                        </a:rPr>
                        <m:t>𝕍</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oMath>
                    <m:oMath xmlns:m="http://schemas.openxmlformats.org/officeDocument/2006/math">
                      <m:r>
                        <a:rPr lang="en-US" b="0" i="1" smtClean="0">
                          <a:latin typeface="Cambria Math" panose="02040503050406030204" pitchFamily="18" charset="0"/>
                        </a:rPr>
                        <m:t>∴</m:t>
                      </m:r>
                    </m:oMath>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𝕍</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𝜌</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−1;1</m:t>
                          </m:r>
                        </m:e>
                      </m:d>
                    </m:oMath>
                  </m:oMathPara>
                </a14:m>
                <a:endParaRPr lang="en-US"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3991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AR(1)</a:t>
            </a:r>
            <a:br>
              <a:rPr lang="en-US" dirty="0"/>
            </a:br>
            <a:r>
              <a:rPr lang="en-US" sz="1800" dirty="0">
                <a:solidFill>
                  <a:schemeClr val="accent2"/>
                </a:solidFill>
              </a:rPr>
              <a:t>conditions for stationarity – constant covariance</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𝜌</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m:rPr>
                          <m:sty m:val="p"/>
                        </m:rPr>
                        <a:rPr lang="en-US" b="0" i="0" smtClean="0">
                          <a:latin typeface="Cambria Math" panose="02040503050406030204" pitchFamily="18" charset="0"/>
                        </a:rPr>
                        <m:t>Cov</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m:t>
                      </m:r>
                      <m:r>
                        <m:rPr>
                          <m:sty m:val="p"/>
                        </m:rPr>
                        <a:rPr lang="en-US">
                          <a:latin typeface="Cambria Math" panose="02040503050406030204" pitchFamily="18" charset="0"/>
                        </a:rPr>
                        <m:t>Cov</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m:rPr>
                          <m:sty m:val="p"/>
                        </m:rPr>
                        <a:rPr lang="en-US">
                          <a:latin typeface="Cambria Math" panose="02040503050406030204" pitchFamily="18" charset="0"/>
                        </a:rPr>
                        <m:t>Cov</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𝜌</m:t>
                              </m:r>
                              <m:r>
                                <a:rPr lang="en-US" i="1">
                                  <a:latin typeface="Cambria Math" panose="02040503050406030204" pitchFamily="18" charset="0"/>
                                </a:rPr>
                                <m:t>𝑦</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a:rPr lang="en-US" b="0" i="1" smtClean="0">
                          <a:latin typeface="Cambria Math" panose="02040503050406030204" pitchFamily="18" charset="0"/>
                        </a:rPr>
                        <m:t>𝜌𝛾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r>
                            <a:rPr lang="en-US" b="0" i="1" smtClean="0">
                              <a:latin typeface="Cambria Math" panose="02040503050406030204" pitchFamily="18" charset="0"/>
                            </a:rPr>
                            <m:t>−1</m:t>
                          </m:r>
                        </m:e>
                      </m:d>
                    </m:oMath>
                  </m:oMathPara>
                </a14:m>
                <a:br>
                  <a:rPr lang="en-US" b="0" dirty="0"/>
                </a:b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0" smtClean="0">
                          <a:latin typeface="Cambria Math" panose="02040503050406030204" pitchFamily="18" charset="0"/>
                        </a:rPr>
                        <m:t> </m:t>
                      </m:r>
                      <m:r>
                        <m:rPr>
                          <m:sty m:val="p"/>
                        </m:rPr>
                        <a:rPr lang="en-US" b="0" i="0" smtClean="0">
                          <a:latin typeface="Cambria Math" panose="02040503050406030204" pitchFamily="18" charset="0"/>
                        </a:rPr>
                        <m:t>forms</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geometric</m:t>
                      </m:r>
                      <m:r>
                        <a:rPr lang="pt-BR" b="0" i="0" smtClean="0">
                          <a:latin typeface="Cambria Math" panose="02040503050406030204" pitchFamily="18" charset="0"/>
                        </a:rPr>
                        <m:t> </m:t>
                      </m:r>
                      <m:r>
                        <m:rPr>
                          <m:sty m:val="p"/>
                        </m:rPr>
                        <a:rPr lang="en-US" b="0" i="0" smtClean="0">
                          <a:latin typeface="Cambria Math" panose="02040503050406030204" pitchFamily="18" charset="0"/>
                        </a:rPr>
                        <m:t>sequence</m:t>
                      </m:r>
                      <m:r>
                        <a:rPr lang="pt-BR" b="0" i="0" smtClean="0">
                          <a:latin typeface="Cambria Math" panose="02040503050406030204" pitchFamily="18" charset="0"/>
                        </a:rPr>
                        <m:t> </m:t>
                      </m:r>
                      <m:r>
                        <m:rPr>
                          <m:sty m:val="p"/>
                        </m:rPr>
                        <a:rPr lang="pt-BR" b="0" i="0" smtClean="0">
                          <a:latin typeface="Cambria Math" panose="02040503050406030204" pitchFamily="18" charset="0"/>
                        </a:rPr>
                        <m:t>with</m:t>
                      </m:r>
                      <m:r>
                        <a:rPr lang="pt-BR" b="0" i="0" smtClean="0">
                          <a:latin typeface="Cambria Math" panose="02040503050406030204" pitchFamily="18" charset="0"/>
                        </a:rPr>
                        <m:t> </m:t>
                      </m:r>
                      <m:r>
                        <m:rPr>
                          <m:sty m:val="p"/>
                        </m:rPr>
                        <a:rPr lang="pt-BR" b="0" i="0" smtClean="0">
                          <a:latin typeface="Cambria Math" panose="02040503050406030204" pitchFamily="18" charset="0"/>
                        </a:rPr>
                        <m:t>ratio</m:t>
                      </m:r>
                      <m:r>
                        <a:rPr lang="pt-BR" b="0" i="0" smtClean="0">
                          <a:latin typeface="Cambria Math" panose="02040503050406030204" pitchFamily="18" charset="0"/>
                        </a:rPr>
                        <m:t> </m:t>
                      </m:r>
                      <m:r>
                        <a:rPr lang="en-US" b="0" i="1" smtClean="0">
                          <a:latin typeface="Cambria Math" panose="02040503050406030204" pitchFamily="18" charset="0"/>
                        </a:rPr>
                        <m:t>𝜌</m:t>
                      </m:r>
                      <m:r>
                        <a:rPr lang="en-US" b="0" i="1" smtClean="0">
                          <a:latin typeface="Cambria Math" panose="02040503050406030204" pitchFamily="18" charset="0"/>
                        </a:rPr>
                        <m:t>∈(−1,1)</m:t>
                      </m:r>
                    </m:oMath>
                  </m:oMathPara>
                </a14:m>
                <a:endParaRPr lang="en-US" b="0"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7603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AAB422-0918-D211-53F9-A69E209A0E3D}"/>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Moving average models</a:t>
            </a:r>
          </a:p>
        </p:txBody>
      </p:sp>
      <p:sp>
        <p:nvSpPr>
          <p:cNvPr id="5" name="Text Placeholder 4">
            <a:extLst>
              <a:ext uri="{FF2B5EF4-FFF2-40B4-BE49-F238E27FC236}">
                <a16:creationId xmlns:a16="http://schemas.microsoft.com/office/drawing/2014/main" id="{3314A0F5-8A51-4CF2-6594-6AB265B333D4}"/>
              </a:ext>
            </a:extLst>
          </p:cNvPr>
          <p:cNvSpPr>
            <a:spLocks noGrp="1"/>
          </p:cNvSpPr>
          <p:nvPr>
            <p:ph type="body" idx="1"/>
          </p:nvPr>
        </p:nvSpPr>
        <p:spPr>
          <a:xfrm>
            <a:off x="8129871" y="1552397"/>
            <a:ext cx="3610575" cy="3654082"/>
          </a:xfrm>
        </p:spPr>
        <p:txBody>
          <a:bodyPr vert="horz" lIns="91440" tIns="45720" rIns="91440" bIns="45720" rtlCol="0" anchor="ctr">
            <a:normAutofit/>
          </a:bodyPr>
          <a:lstStyle/>
          <a:p>
            <a:r>
              <a:rPr lang="en-US" sz="3200" dirty="0"/>
              <a:t>When shocks dissipate slowly over time</a:t>
            </a:r>
          </a:p>
        </p:txBody>
      </p:sp>
      <p:sp>
        <p:nvSpPr>
          <p:cNvPr id="20" name="Rectangle 19">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02107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a:t>
            </a:r>
            <a:r>
              <a:rPr lang="en-US" i="1" dirty="0"/>
              <a:t>q</a:t>
            </a:r>
            <a:r>
              <a:rPr lang="en-US" dirty="0"/>
              <a:t>)</a:t>
            </a:r>
            <a:br>
              <a:rPr lang="en-US" dirty="0"/>
            </a:br>
            <a:r>
              <a:rPr lang="en-US" sz="1800" dirty="0">
                <a:solidFill>
                  <a:schemeClr val="accent2"/>
                </a:solidFill>
              </a:rPr>
              <a:t>When shocks in the </a:t>
            </a:r>
            <a:r>
              <a:rPr lang="en-US" sz="1800" i="1" dirty="0">
                <a:solidFill>
                  <a:schemeClr val="accent2"/>
                </a:solidFill>
              </a:rPr>
              <a:t>q </a:t>
            </a:r>
            <a:r>
              <a:rPr lang="en-US" sz="1800" dirty="0">
                <a:solidFill>
                  <a:schemeClr val="accent2"/>
                </a:solidFill>
              </a:rPr>
              <a:t>previous days still matter today</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𝑞</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𝑞</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4990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a:t>
            </a:r>
            <a:r>
              <a:rPr lang="en-US" i="1" dirty="0"/>
              <a:t>q</a:t>
            </a:r>
            <a:r>
              <a:rPr lang="en-US" dirty="0"/>
              <a:t>) with covariates</a:t>
            </a:r>
            <a:br>
              <a:rPr lang="en-US" dirty="0"/>
            </a:br>
            <a:r>
              <a:rPr lang="en-US" sz="1800" dirty="0">
                <a:solidFill>
                  <a:schemeClr val="accent2"/>
                </a:solidFill>
              </a:rPr>
              <a:t>When shocks in the </a:t>
            </a:r>
            <a:r>
              <a:rPr lang="en-US" sz="1800" i="1" dirty="0">
                <a:solidFill>
                  <a:schemeClr val="accent2"/>
                </a:solidFill>
              </a:rPr>
              <a:t>q </a:t>
            </a:r>
            <a:r>
              <a:rPr lang="en-US" sz="1800" dirty="0">
                <a:solidFill>
                  <a:schemeClr val="accent2"/>
                </a:solidFill>
              </a:rPr>
              <a:t>previous days still matter today</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𝑞</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𝑞</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1</m:t>
                          </m:r>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𝑘</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𝑘𝑡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02669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MA(1)</a:t>
            </a:r>
            <a:br>
              <a:rPr lang="en-US" dirty="0"/>
            </a:br>
            <a:r>
              <a:rPr lang="en-US" sz="1800" dirty="0">
                <a:solidFill>
                  <a:schemeClr val="accent2"/>
                </a:solidFill>
              </a:rPr>
              <a:t>When shocks yesterday still matter today</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𝜙</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582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MA(1)</a:t>
            </a:r>
            <a:br>
              <a:rPr lang="en-US" dirty="0"/>
            </a:br>
            <a:r>
              <a:rPr lang="en-US" sz="1800" dirty="0">
                <a:solidFill>
                  <a:schemeClr val="accent2"/>
                </a:solidFill>
              </a:rPr>
              <a:t>conditions for stationarity – constant Mean</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a:rPr lang="en-US" b="0" i="1" smtClean="0">
                          <a:latin typeface="Cambria Math" panose="02040503050406030204" pitchFamily="18" charset="0"/>
                        </a:rPr>
                        <m:t>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𝜇</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⋅0+0</m:t>
                      </m:r>
                    </m:oMath>
                    <m:oMath xmlns:m="http://schemas.openxmlformats.org/officeDocument/2006/math">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)=0</m:t>
                      </m:r>
                    </m:oMath>
                  </m:oMathPara>
                </a14:m>
                <a:endParaRPr lang="en-US"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5699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MA(1)</a:t>
            </a:r>
            <a:br>
              <a:rPr lang="en-US" dirty="0"/>
            </a:br>
            <a:r>
              <a:rPr lang="en-US" sz="1800" dirty="0">
                <a:solidFill>
                  <a:schemeClr val="accent2"/>
                </a:solidFill>
              </a:rPr>
              <a:t>conditions for stationarity – constant variance</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a:rPr lang="en-US" b="0" i="1" smtClean="0">
                          <a:latin typeface="Cambria Math" panose="02040503050406030204" pitchFamily="18" charset="0"/>
                        </a:rPr>
                        <m:t>𝕍</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oMath>
                    <m:oMath xmlns:m="http://schemas.openxmlformats.org/officeDocument/2006/math">
                      <m:r>
                        <a:rPr lang="en-US" b="0" i="1" smtClean="0">
                          <a:latin typeface="Cambria Math" panose="02040503050406030204" pitchFamily="18" charset="0"/>
                        </a:rPr>
                        <m:t>∴</m:t>
                      </m:r>
                    </m:oMath>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oMath>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nothing</m:t>
                      </m:r>
                      <m:r>
                        <a:rPr lang="en-US" b="0" i="0" smtClean="0">
                          <a:latin typeface="Cambria Math" panose="02040503050406030204" pitchFamily="18" charset="0"/>
                        </a:rPr>
                        <m:t> </m:t>
                      </m:r>
                      <m:r>
                        <m:rPr>
                          <m:sty m:val="p"/>
                        </m:rPr>
                        <a:rPr lang="en-US" b="0" i="0" smtClean="0">
                          <a:latin typeface="Cambria Math" panose="02040503050406030204" pitchFamily="18" charset="0"/>
                        </a:rPr>
                        <m:t>here</m:t>
                      </m:r>
                      <m:r>
                        <a:rPr lang="en-US" b="0" i="0" smtClean="0">
                          <a:latin typeface="Cambria Math" panose="02040503050406030204" pitchFamily="18" charset="0"/>
                        </a:rPr>
                        <m:t>)</m:t>
                      </m:r>
                    </m:oMath>
                  </m:oMathPara>
                </a14:m>
                <a:endParaRPr lang="en-US"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5717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MA(1)</a:t>
            </a:r>
            <a:br>
              <a:rPr lang="en-US" dirty="0"/>
            </a:br>
            <a:r>
              <a:rPr lang="en-US" sz="1800" dirty="0">
                <a:solidFill>
                  <a:schemeClr val="accent2"/>
                </a:solidFill>
              </a:rPr>
              <a:t>conditions for stationarity – constant covariance</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m:rPr>
                          <m:sty m:val="p"/>
                        </m:rPr>
                        <a:rPr lang="en-US" b="0" i="0" smtClean="0">
                          <a:latin typeface="Cambria Math" panose="02040503050406030204" pitchFamily="18" charset="0"/>
                        </a:rPr>
                        <m:t>Cov</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m:t>
                      </m:r>
                      <m:r>
                        <m:rPr>
                          <m:sty m:val="p"/>
                        </m:rPr>
                        <a:rPr lang="en-US">
                          <a:latin typeface="Cambria Math" panose="02040503050406030204" pitchFamily="18" charset="0"/>
                        </a:rPr>
                        <m:t>Cov</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m:rPr>
                          <m:sty m:val="p"/>
                        </m:rPr>
                        <a:rPr lang="en-US">
                          <a:latin typeface="Cambria Math" panose="02040503050406030204" pitchFamily="18" charset="0"/>
                        </a:rPr>
                        <m:t>Cov</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𝜙𝜖</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a:rPr lang="en-US" b="0" i="1" smtClean="0">
                          <a:latin typeface="Cambria Math" panose="02040503050406030204" pitchFamily="18" charset="0"/>
                        </a:rPr>
                        <m:t>𝜙</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e>
                        <m:sub>
                          <m:r>
                            <a:rPr lang="en-US" b="0" i="1" smtClean="0">
                              <a:latin typeface="Cambria Math" panose="02040503050406030204" pitchFamily="18" charset="0"/>
                            </a:rPr>
                            <m:t>𝜏</m:t>
                          </m:r>
                          <m:r>
                            <a:rPr lang="en-US" b="0" i="1" smtClean="0">
                              <a:latin typeface="Cambria Math" panose="02040503050406030204" pitchFamily="18" charset="0"/>
                            </a:rPr>
                            <m:t>=1</m:t>
                          </m:r>
                        </m:sub>
                      </m:sSub>
                    </m:oMath>
                  </m:oMathPara>
                </a14:m>
                <a:br>
                  <a:rPr lang="en-US" b="0" dirty="0"/>
                </a:b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0" smtClean="0">
                          <a:latin typeface="Cambria Math" panose="02040503050406030204" pitchFamily="18" charset="0"/>
                        </a:rPr>
                        <m:t> </m:t>
                      </m:r>
                      <m:r>
                        <m:rPr>
                          <m:sty m:val="p"/>
                        </m:rPr>
                        <a:rPr lang="en-US" b="0" i="0" smtClean="0">
                          <a:latin typeface="Cambria Math" panose="02040503050406030204" pitchFamily="18" charset="0"/>
                        </a:rPr>
                        <m:t>has</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spike</m:t>
                      </m:r>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m:t>
                      </m:r>
                      <m:r>
                        <a:rPr lang="en-US" b="0" i="1" smtClean="0">
                          <a:latin typeface="Cambria Math" panose="02040503050406030204" pitchFamily="18" charset="0"/>
                        </a:rPr>
                        <m:t>𝜏</m:t>
                      </m:r>
                      <m:r>
                        <a:rPr lang="en-US" b="0" i="1" smtClean="0">
                          <a:latin typeface="Cambria Math" panose="02040503050406030204" pitchFamily="18" charset="0"/>
                        </a:rPr>
                        <m:t>=1 </m:t>
                      </m:r>
                      <m:r>
                        <m:rPr>
                          <m:sty m:val="p"/>
                        </m:rPr>
                        <a:rPr lang="en-US" b="0" i="0" smtClean="0">
                          <a:latin typeface="Cambria Math" panose="02040503050406030204" pitchFamily="18" charset="0"/>
                        </a:rPr>
                        <m:t>and</m:t>
                      </m:r>
                      <m:r>
                        <a:rPr lang="en-US" b="0" i="0" smtClean="0">
                          <a:latin typeface="Cambria Math" panose="02040503050406030204" pitchFamily="18" charset="0"/>
                        </a:rPr>
                        <m:t> </m:t>
                      </m:r>
                      <m:r>
                        <m:rPr>
                          <m:sty m:val="p"/>
                        </m:rPr>
                        <a:rPr lang="en-US" b="0" i="0" smtClean="0">
                          <a:latin typeface="Cambria Math" panose="02040503050406030204" pitchFamily="18" charset="0"/>
                        </a:rPr>
                        <m:t>drops</m:t>
                      </m:r>
                      <m:r>
                        <a:rPr lang="en-US" b="0" i="0" smtClean="0">
                          <a:latin typeface="Cambria Math" panose="02040503050406030204" pitchFamily="18" charset="0"/>
                        </a:rPr>
                        <m:t> </m:t>
                      </m:r>
                      <m:r>
                        <m:rPr>
                          <m:sty m:val="p"/>
                        </m:rPr>
                        <a:rPr lang="en-US" b="0" i="0" smtClean="0">
                          <a:latin typeface="Cambria Math" panose="02040503050406030204" pitchFamily="18" charset="0"/>
                        </a:rPr>
                        <m:t>sharply</m:t>
                      </m:r>
                      <m:r>
                        <a:rPr lang="en-US" b="0" i="0" smtClean="0">
                          <a:latin typeface="Cambria Math" panose="02040503050406030204" pitchFamily="18" charset="0"/>
                        </a:rPr>
                        <m:t> </m:t>
                      </m:r>
                      <m:r>
                        <m:rPr>
                          <m:sty m:val="p"/>
                        </m:rPr>
                        <a:rPr lang="en-US" b="0" i="0" smtClean="0">
                          <a:latin typeface="Cambria Math" panose="02040503050406030204" pitchFamily="18" charset="0"/>
                        </a:rPr>
                        <m:t>to</m:t>
                      </m:r>
                      <m:r>
                        <a:rPr lang="en-US" b="0" i="0" smtClean="0">
                          <a:latin typeface="Cambria Math" panose="02040503050406030204" pitchFamily="18" charset="0"/>
                        </a:rPr>
                        <m:t> 0 </m:t>
                      </m:r>
                      <m:r>
                        <m:rPr>
                          <m:sty m:val="p"/>
                        </m:rPr>
                        <a:rPr lang="en-US" b="0" i="0" smtClean="0">
                          <a:latin typeface="Cambria Math" panose="02040503050406030204" pitchFamily="18" charset="0"/>
                        </a:rPr>
                        <m:t>after</m:t>
                      </m:r>
                      <m:r>
                        <a:rPr lang="en-US" b="0" i="0" smtClean="0">
                          <a:latin typeface="Cambria Math" panose="02040503050406030204" pitchFamily="18" charset="0"/>
                        </a:rPr>
                        <m:t> </m:t>
                      </m:r>
                      <m:r>
                        <m:rPr>
                          <m:sty m:val="p"/>
                        </m:rPr>
                        <a:rPr lang="en-US" b="0" i="0" smtClean="0">
                          <a:latin typeface="Cambria Math" panose="02040503050406030204" pitchFamily="18" charset="0"/>
                        </a:rPr>
                        <m:t>that</m:t>
                      </m:r>
                    </m:oMath>
                  </m:oMathPara>
                </a14:m>
                <a:endParaRPr lang="en-US" b="0" dirty="0"/>
              </a:p>
              <a:p>
                <a:pPr marL="0" indent="0">
                  <a:buNone/>
                </a:pPr>
                <a:r>
                  <a:rPr lang="en-US" dirty="0"/>
                  <a:t> </a:t>
                </a:r>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9222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6" name="Rectangle 103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7" name="Rectangle 103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58" name="Rectangle 103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9" name="Rectangle 103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60" name="Rectangle 1040">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1028" name="Picture 4">
            <a:extLst>
              <a:ext uri="{FF2B5EF4-FFF2-40B4-BE49-F238E27FC236}">
                <a16:creationId xmlns:a16="http://schemas.microsoft.com/office/drawing/2014/main" id="{A26192F1-939A-4D1D-809F-3CF4361A0E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6" r="1" b="1"/>
          <a:stretch/>
        </p:blipFill>
        <p:spPr bwMode="auto">
          <a:xfrm>
            <a:off x="453302" y="457200"/>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1061" name="Rectangle 1042">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A </a:t>
            </a:r>
            <a:r>
              <a:rPr lang="en-US" sz="3600" dirty="0">
                <a:solidFill>
                  <a:srgbClr val="FFFF00"/>
                </a:solidFill>
              </a:rPr>
              <a:t>Time series</a:t>
            </a:r>
            <a:r>
              <a:rPr lang="en-US" sz="3600" dirty="0">
                <a:solidFill>
                  <a:srgbClr val="FFFFFF"/>
                </a:solidFill>
              </a:rPr>
              <a:t> is data on how something </a:t>
            </a:r>
            <a:r>
              <a:rPr lang="en-US" sz="3600" dirty="0">
                <a:solidFill>
                  <a:srgbClr val="FFFF00"/>
                </a:solidFill>
              </a:rPr>
              <a:t>changes over time</a:t>
            </a:r>
            <a:br>
              <a:rPr lang="en-US" sz="3600" dirty="0">
                <a:solidFill>
                  <a:srgbClr val="FFFFFF"/>
                </a:solidFill>
              </a:rPr>
            </a:br>
            <a:endParaRPr lang="en-US" sz="3600" dirty="0">
              <a:solidFill>
                <a:srgbClr val="FFFFFF"/>
              </a:solidFill>
            </a:endParaRPr>
          </a:p>
        </p:txBody>
      </p:sp>
      <p:sp>
        <p:nvSpPr>
          <p:cNvPr id="1045" name="Rectangle 1044">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378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AAB422-0918-D211-53F9-A69E209A0E3D}"/>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Autoregressive Moving average models</a:t>
            </a:r>
            <a:br>
              <a:rPr lang="en-US" sz="5400" b="0" kern="1200" cap="all" dirty="0">
                <a:solidFill>
                  <a:schemeClr val="tx2"/>
                </a:solidFill>
                <a:latin typeface="+mj-lt"/>
                <a:ea typeface="+mj-ea"/>
                <a:cs typeface="+mj-cs"/>
              </a:rPr>
            </a:br>
            <a:r>
              <a:rPr lang="en-US" sz="3200" b="0" kern="1200" cap="all" dirty="0">
                <a:solidFill>
                  <a:schemeClr val="tx2"/>
                </a:solidFill>
                <a:latin typeface="+mj-lt"/>
                <a:ea typeface="+mj-ea"/>
                <a:cs typeface="+mj-cs"/>
              </a:rPr>
              <a:t>And its integrated version</a:t>
            </a:r>
            <a:endParaRPr lang="en-US" sz="5400" b="0" kern="1200" cap="all" dirty="0">
              <a:solidFill>
                <a:schemeClr val="tx2"/>
              </a:solidFill>
              <a:latin typeface="+mj-lt"/>
              <a:ea typeface="+mj-ea"/>
              <a:cs typeface="+mj-cs"/>
            </a:endParaRPr>
          </a:p>
        </p:txBody>
      </p:sp>
      <p:sp>
        <p:nvSpPr>
          <p:cNvPr id="5" name="Text Placeholder 4">
            <a:extLst>
              <a:ext uri="{FF2B5EF4-FFF2-40B4-BE49-F238E27FC236}">
                <a16:creationId xmlns:a16="http://schemas.microsoft.com/office/drawing/2014/main" id="{3314A0F5-8A51-4CF2-6594-6AB265B333D4}"/>
              </a:ext>
            </a:extLst>
          </p:cNvPr>
          <p:cNvSpPr>
            <a:spLocks noGrp="1"/>
          </p:cNvSpPr>
          <p:nvPr>
            <p:ph type="body" idx="1"/>
          </p:nvPr>
        </p:nvSpPr>
        <p:spPr>
          <a:xfrm>
            <a:off x="8129871" y="1552397"/>
            <a:ext cx="3610575" cy="3654082"/>
          </a:xfrm>
        </p:spPr>
        <p:txBody>
          <a:bodyPr vert="horz" lIns="91440" tIns="45720" rIns="91440" bIns="45720" rtlCol="0" anchor="ctr">
            <a:normAutofit/>
          </a:bodyPr>
          <a:lstStyle/>
          <a:p>
            <a:r>
              <a:rPr lang="en-US" sz="3200" dirty="0"/>
              <a:t>The best of both worlds</a:t>
            </a:r>
          </a:p>
        </p:txBody>
      </p:sp>
      <p:sp>
        <p:nvSpPr>
          <p:cNvPr id="20" name="Rectangle 19">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82341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err="1"/>
              <a:t>arMA</a:t>
            </a:r>
            <a:r>
              <a:rPr lang="en-US" dirty="0"/>
              <a:t>(</a:t>
            </a:r>
            <a:r>
              <a:rPr lang="en-US" i="1" dirty="0" err="1"/>
              <a:t>p</a:t>
            </a:r>
            <a:r>
              <a:rPr lang="en-US" dirty="0" err="1"/>
              <a:t>,</a:t>
            </a:r>
            <a:r>
              <a:rPr lang="en-US" i="1" dirty="0" err="1"/>
              <a:t>q</a:t>
            </a:r>
            <a:r>
              <a:rPr lang="en-US" dirty="0"/>
              <a:t>)</a:t>
            </a:r>
            <a:br>
              <a:rPr lang="en-US" dirty="0"/>
            </a:br>
            <a:r>
              <a:rPr lang="en-US" sz="1800" dirty="0">
                <a:solidFill>
                  <a:schemeClr val="accent2"/>
                </a:solidFill>
              </a:rPr>
              <a:t>AR(P) + MA(Q)</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𝑝</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𝑝</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𝑞</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𝑞</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7952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err="1"/>
              <a:t>arIMA</a:t>
            </a:r>
            <a:r>
              <a:rPr lang="en-US" dirty="0"/>
              <a:t>(</a:t>
            </a:r>
            <a:r>
              <a:rPr lang="en-US" i="1" dirty="0" err="1"/>
              <a:t>p,d</a:t>
            </a:r>
            <a:r>
              <a:rPr lang="en-US" dirty="0" err="1"/>
              <a:t>,</a:t>
            </a:r>
            <a:r>
              <a:rPr lang="en-US" i="1" dirty="0" err="1"/>
              <a:t>q</a:t>
            </a:r>
            <a:r>
              <a:rPr lang="en-US" dirty="0"/>
              <a:t>)</a:t>
            </a:r>
            <a:endParaRPr lang="en-US" dirty="0">
              <a:solidFill>
                <a:schemeClr val="accent2"/>
              </a:solidFill>
            </a:endParaRPr>
          </a:p>
        </p:txBody>
      </p:sp>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lgn="ctr">
              <a:buNone/>
            </a:pPr>
            <a:r>
              <a:rPr lang="en-US" sz="3200" dirty="0"/>
              <a:t>A time series that needs to be differentiated D times to become an ARMA(P,Q)</a:t>
            </a:r>
          </a:p>
          <a:p>
            <a:pPr marL="0" indent="0" algn="ctr">
              <a:buNone/>
            </a:pPr>
            <a:r>
              <a:rPr lang="en-US" sz="2400" dirty="0"/>
              <a:t>(why is this series called “integrated”?)</a:t>
            </a:r>
          </a:p>
        </p:txBody>
      </p:sp>
    </p:spTree>
    <p:extLst>
      <p:ext uri="{BB962C8B-B14F-4D97-AF65-F5344CB8AC3E}">
        <p14:creationId xmlns:p14="http://schemas.microsoft.com/office/powerpoint/2010/main" val="500063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AF4F-2F37-92EB-48E8-DE0843322056}"/>
              </a:ext>
            </a:extLst>
          </p:cNvPr>
          <p:cNvSpPr>
            <a:spLocks noGrp="1"/>
          </p:cNvSpPr>
          <p:nvPr>
            <p:ph type="title"/>
          </p:nvPr>
        </p:nvSpPr>
        <p:spPr/>
        <p:txBody>
          <a:bodyPr/>
          <a:lstStyle/>
          <a:p>
            <a:r>
              <a:rPr lang="en-US" dirty="0" err="1"/>
              <a:t>arIMA</a:t>
            </a:r>
            <a:r>
              <a:rPr lang="en-US" dirty="0"/>
              <a:t>(</a:t>
            </a:r>
            <a:r>
              <a:rPr lang="en-US" i="1" dirty="0" err="1"/>
              <a:t>p,d</a:t>
            </a:r>
            <a:r>
              <a:rPr lang="en-US" dirty="0" err="1"/>
              <a:t>,</a:t>
            </a:r>
            <a:r>
              <a:rPr lang="en-US" i="1" dirty="0" err="1"/>
              <a:t>q</a:t>
            </a:r>
            <a:r>
              <a:rPr lang="en-US" dirty="0"/>
              <a:t>)</a:t>
            </a:r>
          </a:p>
        </p:txBody>
      </p:sp>
      <p:sp>
        <p:nvSpPr>
          <p:cNvPr id="3" name="Content Placeholder 2">
            <a:extLst>
              <a:ext uri="{FF2B5EF4-FFF2-40B4-BE49-F238E27FC236}">
                <a16:creationId xmlns:a16="http://schemas.microsoft.com/office/drawing/2014/main" id="{0998304A-81FB-BD66-E58D-890DCCFF1A4B}"/>
              </a:ext>
            </a:extLst>
          </p:cNvPr>
          <p:cNvSpPr>
            <a:spLocks noGrp="1"/>
          </p:cNvSpPr>
          <p:nvPr>
            <p:ph idx="1"/>
          </p:nvPr>
        </p:nvSpPr>
        <p:spPr/>
        <p:txBody>
          <a:bodyPr/>
          <a:lstStyle/>
          <a:p>
            <a:r>
              <a:rPr lang="en-US" dirty="0"/>
              <a:t>Why would we possibly need to differentiate a series?</a:t>
            </a:r>
          </a:p>
          <a:p>
            <a:r>
              <a:rPr lang="en-US" dirty="0"/>
              <a:t>Pros and cons of differentiation</a:t>
            </a:r>
          </a:p>
          <a:p>
            <a:r>
              <a:rPr lang="en-US" dirty="0"/>
              <a:t>Random Walk example</a:t>
            </a:r>
          </a:p>
          <a:p>
            <a:r>
              <a:rPr lang="en-US" dirty="0"/>
              <a:t>Unit Roots and how to test for it</a:t>
            </a:r>
          </a:p>
          <a:p>
            <a:pPr lvl="1"/>
            <a:r>
              <a:rPr lang="en-US" dirty="0"/>
              <a:t>Dickey-Fuller</a:t>
            </a:r>
          </a:p>
          <a:p>
            <a:pPr lvl="1"/>
            <a:r>
              <a:rPr lang="en-US" dirty="0"/>
              <a:t>Augmented Dickey-Fuller</a:t>
            </a:r>
          </a:p>
          <a:p>
            <a:pPr lvl="1"/>
            <a:r>
              <a:rPr lang="en-US" dirty="0"/>
              <a:t>Ng-Perron</a:t>
            </a:r>
          </a:p>
          <a:p>
            <a:pPr lvl="1"/>
            <a:r>
              <a:rPr lang="en-US" dirty="0"/>
              <a:t>…</a:t>
            </a:r>
          </a:p>
        </p:txBody>
      </p:sp>
    </p:spTree>
    <p:extLst>
      <p:ext uri="{BB962C8B-B14F-4D97-AF65-F5344CB8AC3E}">
        <p14:creationId xmlns:p14="http://schemas.microsoft.com/office/powerpoint/2010/main" val="143609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AAB422-0918-D211-53F9-A69E209A0E3D}"/>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Box-Jenkins</a:t>
            </a:r>
            <a:br>
              <a:rPr lang="en-US" sz="5400" b="0" kern="1200" cap="all" dirty="0">
                <a:solidFill>
                  <a:schemeClr val="tx2"/>
                </a:solidFill>
                <a:latin typeface="+mj-lt"/>
                <a:ea typeface="+mj-ea"/>
                <a:cs typeface="+mj-cs"/>
              </a:rPr>
            </a:br>
            <a:r>
              <a:rPr lang="en-US" sz="5400" b="0" kern="1200" cap="all" dirty="0">
                <a:solidFill>
                  <a:schemeClr val="tx2"/>
                </a:solidFill>
                <a:latin typeface="+mj-lt"/>
                <a:ea typeface="+mj-ea"/>
                <a:cs typeface="+mj-cs"/>
              </a:rPr>
              <a:t>methodology</a:t>
            </a:r>
          </a:p>
        </p:txBody>
      </p:sp>
      <p:sp>
        <p:nvSpPr>
          <p:cNvPr id="5" name="Text Placeholder 4">
            <a:extLst>
              <a:ext uri="{FF2B5EF4-FFF2-40B4-BE49-F238E27FC236}">
                <a16:creationId xmlns:a16="http://schemas.microsoft.com/office/drawing/2014/main" id="{3314A0F5-8A51-4CF2-6594-6AB265B333D4}"/>
              </a:ext>
            </a:extLst>
          </p:cNvPr>
          <p:cNvSpPr>
            <a:spLocks noGrp="1"/>
          </p:cNvSpPr>
          <p:nvPr>
            <p:ph type="body" idx="1"/>
          </p:nvPr>
        </p:nvSpPr>
        <p:spPr>
          <a:xfrm>
            <a:off x="8129871" y="1552397"/>
            <a:ext cx="3610575" cy="3654082"/>
          </a:xfrm>
        </p:spPr>
        <p:txBody>
          <a:bodyPr vert="horz" lIns="91440" tIns="45720" rIns="91440" bIns="45720" rtlCol="0" anchor="ctr">
            <a:normAutofit/>
          </a:bodyPr>
          <a:lstStyle/>
          <a:p>
            <a:r>
              <a:rPr lang="en-US" sz="3200" dirty="0"/>
              <a:t>A visual guide to identifying if a series if AR(P), MA(Q) or ARMA(</a:t>
            </a:r>
            <a:r>
              <a:rPr lang="en-US" sz="3200" dirty="0" err="1"/>
              <a:t>P,q</a:t>
            </a:r>
            <a:r>
              <a:rPr lang="en-US" sz="3200" dirty="0"/>
              <a:t>)</a:t>
            </a:r>
          </a:p>
        </p:txBody>
      </p:sp>
      <p:sp>
        <p:nvSpPr>
          <p:cNvPr id="20" name="Rectangle 19">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6052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20C97E5C-C165-417B-BBDE-6701E226B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8">
            <a:extLst>
              <a:ext uri="{FF2B5EF4-FFF2-40B4-BE49-F238E27FC236}">
                <a16:creationId xmlns:a16="http://schemas.microsoft.com/office/drawing/2014/main" id="{95D0E1C6-221C-4835-B0D4-24184F6B6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425A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98F2782-0AD1-4AB6-BBB8-3BA1BB416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able&#10;&#10;Description automatically generated">
            <a:extLst>
              <a:ext uri="{FF2B5EF4-FFF2-40B4-BE49-F238E27FC236}">
                <a16:creationId xmlns:a16="http://schemas.microsoft.com/office/drawing/2014/main" id="{2154A6CA-53AF-A545-6ADC-54BA3C9F9038}"/>
              </a:ext>
            </a:extLst>
          </p:cNvPr>
          <p:cNvPicPr>
            <a:picLocks noChangeAspect="1"/>
          </p:cNvPicPr>
          <p:nvPr/>
        </p:nvPicPr>
        <p:blipFill>
          <a:blip r:embed="rId2"/>
          <a:stretch>
            <a:fillRect/>
          </a:stretch>
        </p:blipFill>
        <p:spPr>
          <a:xfrm>
            <a:off x="1120477" y="1759128"/>
            <a:ext cx="9951041" cy="3333598"/>
          </a:xfrm>
          <a:prstGeom prst="rect">
            <a:avLst/>
          </a:prstGeom>
          <a:ln w="57150">
            <a:solidFill>
              <a:schemeClr val="bg1"/>
            </a:solidFill>
          </a:ln>
        </p:spPr>
      </p:pic>
    </p:spTree>
    <p:extLst>
      <p:ext uri="{BB962C8B-B14F-4D97-AF65-F5344CB8AC3E}">
        <p14:creationId xmlns:p14="http://schemas.microsoft.com/office/powerpoint/2010/main" val="26782165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D2BD323A-12E7-BC29-FF00-DD07574BB4C4}"/>
              </a:ext>
            </a:extLst>
          </p:cNvPr>
          <p:cNvPicPr>
            <a:picLocks noChangeAspect="1"/>
          </p:cNvPicPr>
          <p:nvPr/>
        </p:nvPicPr>
        <p:blipFill>
          <a:blip r:embed="rId2"/>
          <a:stretch>
            <a:fillRect/>
          </a:stretch>
        </p:blipFill>
        <p:spPr>
          <a:xfrm>
            <a:off x="3512418" y="643467"/>
            <a:ext cx="5167163" cy="5571066"/>
          </a:xfrm>
          <a:prstGeom prst="rect">
            <a:avLst/>
          </a:prstGeom>
        </p:spPr>
      </p:pic>
      <p:sp>
        <p:nvSpPr>
          <p:cNvPr id="5" name="Rectangle 4">
            <a:extLst>
              <a:ext uri="{FF2B5EF4-FFF2-40B4-BE49-F238E27FC236}">
                <a16:creationId xmlns:a16="http://schemas.microsoft.com/office/drawing/2014/main" id="{C168B673-8EFA-B378-84F2-281FCF13FFE0}"/>
              </a:ext>
            </a:extLst>
          </p:cNvPr>
          <p:cNvSpPr/>
          <p:nvPr/>
        </p:nvSpPr>
        <p:spPr>
          <a:xfrm>
            <a:off x="3750635" y="2171700"/>
            <a:ext cx="7419975" cy="1257300"/>
          </a:xfrm>
          <a:custGeom>
            <a:avLst/>
            <a:gdLst>
              <a:gd name="connsiteX0" fmla="*/ 0 w 7419975"/>
              <a:gd name="connsiteY0" fmla="*/ 0 h 1257300"/>
              <a:gd name="connsiteX1" fmla="*/ 644967 w 7419975"/>
              <a:gd name="connsiteY1" fmla="*/ 0 h 1257300"/>
              <a:gd name="connsiteX2" fmla="*/ 1364134 w 7419975"/>
              <a:gd name="connsiteY2" fmla="*/ 0 h 1257300"/>
              <a:gd name="connsiteX3" fmla="*/ 1860701 w 7419975"/>
              <a:gd name="connsiteY3" fmla="*/ 0 h 1257300"/>
              <a:gd name="connsiteX4" fmla="*/ 2283069 w 7419975"/>
              <a:gd name="connsiteY4" fmla="*/ 0 h 1257300"/>
              <a:gd name="connsiteX5" fmla="*/ 2779637 w 7419975"/>
              <a:gd name="connsiteY5" fmla="*/ 0 h 1257300"/>
              <a:gd name="connsiteX6" fmla="*/ 3276204 w 7419975"/>
              <a:gd name="connsiteY6" fmla="*/ 0 h 1257300"/>
              <a:gd name="connsiteX7" fmla="*/ 3698572 w 7419975"/>
              <a:gd name="connsiteY7" fmla="*/ 0 h 1257300"/>
              <a:gd name="connsiteX8" fmla="*/ 4417739 w 7419975"/>
              <a:gd name="connsiteY8" fmla="*/ 0 h 1257300"/>
              <a:gd name="connsiteX9" fmla="*/ 5062706 w 7419975"/>
              <a:gd name="connsiteY9" fmla="*/ 0 h 1257300"/>
              <a:gd name="connsiteX10" fmla="*/ 5633473 w 7419975"/>
              <a:gd name="connsiteY10" fmla="*/ 0 h 1257300"/>
              <a:gd name="connsiteX11" fmla="*/ 6055841 w 7419975"/>
              <a:gd name="connsiteY11" fmla="*/ 0 h 1257300"/>
              <a:gd name="connsiteX12" fmla="*/ 6478209 w 7419975"/>
              <a:gd name="connsiteY12" fmla="*/ 0 h 1257300"/>
              <a:gd name="connsiteX13" fmla="*/ 6826377 w 7419975"/>
              <a:gd name="connsiteY13" fmla="*/ 0 h 1257300"/>
              <a:gd name="connsiteX14" fmla="*/ 7419975 w 7419975"/>
              <a:gd name="connsiteY14" fmla="*/ 0 h 1257300"/>
              <a:gd name="connsiteX15" fmla="*/ 7419975 w 7419975"/>
              <a:gd name="connsiteY15" fmla="*/ 419100 h 1257300"/>
              <a:gd name="connsiteX16" fmla="*/ 7419975 w 7419975"/>
              <a:gd name="connsiteY16" fmla="*/ 863346 h 1257300"/>
              <a:gd name="connsiteX17" fmla="*/ 7419975 w 7419975"/>
              <a:gd name="connsiteY17" fmla="*/ 1257300 h 1257300"/>
              <a:gd name="connsiteX18" fmla="*/ 6923407 w 7419975"/>
              <a:gd name="connsiteY18" fmla="*/ 1257300 h 1257300"/>
              <a:gd name="connsiteX19" fmla="*/ 6278440 w 7419975"/>
              <a:gd name="connsiteY19" fmla="*/ 1257300 h 1257300"/>
              <a:gd name="connsiteX20" fmla="*/ 5559274 w 7419975"/>
              <a:gd name="connsiteY20" fmla="*/ 1257300 h 1257300"/>
              <a:gd name="connsiteX21" fmla="*/ 5062706 w 7419975"/>
              <a:gd name="connsiteY21" fmla="*/ 1257300 h 1257300"/>
              <a:gd name="connsiteX22" fmla="*/ 4417739 w 7419975"/>
              <a:gd name="connsiteY22" fmla="*/ 1257300 h 1257300"/>
              <a:gd name="connsiteX23" fmla="*/ 3846972 w 7419975"/>
              <a:gd name="connsiteY23" fmla="*/ 1257300 h 1257300"/>
              <a:gd name="connsiteX24" fmla="*/ 3424604 w 7419975"/>
              <a:gd name="connsiteY24" fmla="*/ 1257300 h 1257300"/>
              <a:gd name="connsiteX25" fmla="*/ 2705437 w 7419975"/>
              <a:gd name="connsiteY25" fmla="*/ 1257300 h 1257300"/>
              <a:gd name="connsiteX26" fmla="*/ 2208869 w 7419975"/>
              <a:gd name="connsiteY26" fmla="*/ 1257300 h 1257300"/>
              <a:gd name="connsiteX27" fmla="*/ 1786502 w 7419975"/>
              <a:gd name="connsiteY27" fmla="*/ 1257300 h 1257300"/>
              <a:gd name="connsiteX28" fmla="*/ 1438334 w 7419975"/>
              <a:gd name="connsiteY28" fmla="*/ 1257300 h 1257300"/>
              <a:gd name="connsiteX29" fmla="*/ 793367 w 7419975"/>
              <a:gd name="connsiteY29" fmla="*/ 1257300 h 1257300"/>
              <a:gd name="connsiteX30" fmla="*/ 0 w 7419975"/>
              <a:gd name="connsiteY30" fmla="*/ 1257300 h 1257300"/>
              <a:gd name="connsiteX31" fmla="*/ 0 w 7419975"/>
              <a:gd name="connsiteY31" fmla="*/ 813054 h 1257300"/>
              <a:gd name="connsiteX32" fmla="*/ 0 w 7419975"/>
              <a:gd name="connsiteY32" fmla="*/ 419100 h 1257300"/>
              <a:gd name="connsiteX33" fmla="*/ 0 w 7419975"/>
              <a:gd name="connsiteY33"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19975" h="1257300" extrusionOk="0">
                <a:moveTo>
                  <a:pt x="0" y="0"/>
                </a:moveTo>
                <a:cubicBezTo>
                  <a:pt x="300206" y="-72646"/>
                  <a:pt x="337969" y="46175"/>
                  <a:pt x="644967" y="0"/>
                </a:cubicBezTo>
                <a:cubicBezTo>
                  <a:pt x="951965" y="-46175"/>
                  <a:pt x="1006828" y="57719"/>
                  <a:pt x="1364134" y="0"/>
                </a:cubicBezTo>
                <a:cubicBezTo>
                  <a:pt x="1721440" y="-57719"/>
                  <a:pt x="1689706" y="41651"/>
                  <a:pt x="1860701" y="0"/>
                </a:cubicBezTo>
                <a:cubicBezTo>
                  <a:pt x="2031696" y="-41651"/>
                  <a:pt x="2091339" y="29755"/>
                  <a:pt x="2283069" y="0"/>
                </a:cubicBezTo>
                <a:cubicBezTo>
                  <a:pt x="2474799" y="-29755"/>
                  <a:pt x="2673243" y="16407"/>
                  <a:pt x="2779637" y="0"/>
                </a:cubicBezTo>
                <a:cubicBezTo>
                  <a:pt x="2886031" y="-16407"/>
                  <a:pt x="3048425" y="32866"/>
                  <a:pt x="3276204" y="0"/>
                </a:cubicBezTo>
                <a:cubicBezTo>
                  <a:pt x="3503983" y="-32866"/>
                  <a:pt x="3589654" y="42004"/>
                  <a:pt x="3698572" y="0"/>
                </a:cubicBezTo>
                <a:cubicBezTo>
                  <a:pt x="3807490" y="-42004"/>
                  <a:pt x="4191763" y="71083"/>
                  <a:pt x="4417739" y="0"/>
                </a:cubicBezTo>
                <a:cubicBezTo>
                  <a:pt x="4643715" y="-71083"/>
                  <a:pt x="4919580" y="64548"/>
                  <a:pt x="5062706" y="0"/>
                </a:cubicBezTo>
                <a:cubicBezTo>
                  <a:pt x="5205832" y="-64548"/>
                  <a:pt x="5460408" y="53123"/>
                  <a:pt x="5633473" y="0"/>
                </a:cubicBezTo>
                <a:cubicBezTo>
                  <a:pt x="5806538" y="-53123"/>
                  <a:pt x="5932590" y="15541"/>
                  <a:pt x="6055841" y="0"/>
                </a:cubicBezTo>
                <a:cubicBezTo>
                  <a:pt x="6179092" y="-15541"/>
                  <a:pt x="6348913" y="13159"/>
                  <a:pt x="6478209" y="0"/>
                </a:cubicBezTo>
                <a:cubicBezTo>
                  <a:pt x="6607505" y="-13159"/>
                  <a:pt x="6708500" y="14738"/>
                  <a:pt x="6826377" y="0"/>
                </a:cubicBezTo>
                <a:cubicBezTo>
                  <a:pt x="6944254" y="-14738"/>
                  <a:pt x="7262644" y="44464"/>
                  <a:pt x="7419975" y="0"/>
                </a:cubicBezTo>
                <a:cubicBezTo>
                  <a:pt x="7444332" y="104945"/>
                  <a:pt x="7411823" y="237499"/>
                  <a:pt x="7419975" y="419100"/>
                </a:cubicBezTo>
                <a:cubicBezTo>
                  <a:pt x="7428127" y="600701"/>
                  <a:pt x="7377781" y="757806"/>
                  <a:pt x="7419975" y="863346"/>
                </a:cubicBezTo>
                <a:cubicBezTo>
                  <a:pt x="7462169" y="968886"/>
                  <a:pt x="7379681" y="1146807"/>
                  <a:pt x="7419975" y="1257300"/>
                </a:cubicBezTo>
                <a:cubicBezTo>
                  <a:pt x="7191202" y="1312429"/>
                  <a:pt x="7029578" y="1219731"/>
                  <a:pt x="6923407" y="1257300"/>
                </a:cubicBezTo>
                <a:cubicBezTo>
                  <a:pt x="6817236" y="1294869"/>
                  <a:pt x="6530074" y="1207061"/>
                  <a:pt x="6278440" y="1257300"/>
                </a:cubicBezTo>
                <a:cubicBezTo>
                  <a:pt x="6026806" y="1307539"/>
                  <a:pt x="5825853" y="1242020"/>
                  <a:pt x="5559274" y="1257300"/>
                </a:cubicBezTo>
                <a:cubicBezTo>
                  <a:pt x="5292695" y="1272580"/>
                  <a:pt x="5261656" y="1210019"/>
                  <a:pt x="5062706" y="1257300"/>
                </a:cubicBezTo>
                <a:cubicBezTo>
                  <a:pt x="4863756" y="1304581"/>
                  <a:pt x="4668397" y="1217409"/>
                  <a:pt x="4417739" y="1257300"/>
                </a:cubicBezTo>
                <a:cubicBezTo>
                  <a:pt x="4167081" y="1297191"/>
                  <a:pt x="4075572" y="1208438"/>
                  <a:pt x="3846972" y="1257300"/>
                </a:cubicBezTo>
                <a:cubicBezTo>
                  <a:pt x="3618372" y="1306162"/>
                  <a:pt x="3569797" y="1209599"/>
                  <a:pt x="3424604" y="1257300"/>
                </a:cubicBezTo>
                <a:cubicBezTo>
                  <a:pt x="3279411" y="1305001"/>
                  <a:pt x="2999090" y="1183003"/>
                  <a:pt x="2705437" y="1257300"/>
                </a:cubicBezTo>
                <a:cubicBezTo>
                  <a:pt x="2411784" y="1331597"/>
                  <a:pt x="2369879" y="1209663"/>
                  <a:pt x="2208869" y="1257300"/>
                </a:cubicBezTo>
                <a:cubicBezTo>
                  <a:pt x="2047859" y="1304937"/>
                  <a:pt x="1929627" y="1210261"/>
                  <a:pt x="1786502" y="1257300"/>
                </a:cubicBezTo>
                <a:cubicBezTo>
                  <a:pt x="1643377" y="1304339"/>
                  <a:pt x="1517353" y="1218010"/>
                  <a:pt x="1438334" y="1257300"/>
                </a:cubicBezTo>
                <a:cubicBezTo>
                  <a:pt x="1359315" y="1296590"/>
                  <a:pt x="1055356" y="1195848"/>
                  <a:pt x="793367" y="1257300"/>
                </a:cubicBezTo>
                <a:cubicBezTo>
                  <a:pt x="531378" y="1318752"/>
                  <a:pt x="290313" y="1213051"/>
                  <a:pt x="0" y="1257300"/>
                </a:cubicBezTo>
                <a:cubicBezTo>
                  <a:pt x="-25597" y="1134600"/>
                  <a:pt x="48379" y="928800"/>
                  <a:pt x="0" y="813054"/>
                </a:cubicBezTo>
                <a:cubicBezTo>
                  <a:pt x="-48379" y="697308"/>
                  <a:pt x="19614" y="573065"/>
                  <a:pt x="0" y="419100"/>
                </a:cubicBezTo>
                <a:cubicBezTo>
                  <a:pt x="-19614" y="265135"/>
                  <a:pt x="8412" y="135352"/>
                  <a:pt x="0" y="0"/>
                </a:cubicBezTo>
                <a:close/>
              </a:path>
            </a:pathLst>
          </a:custGeom>
          <a:noFill/>
          <a:ln w="38100">
            <a:extLst>
              <a:ext uri="{C807C97D-BFC1-408E-A445-0C87EB9F89A2}">
                <ask:lineSketchStyleProps xmlns:ask="http://schemas.microsoft.com/office/drawing/2018/sketchyshapes" sd="3482141560">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2D747C-CAAB-5772-238F-58BFEB00184E}"/>
                  </a:ext>
                </a:extLst>
              </p:cNvPr>
              <p:cNvSpPr txBox="1"/>
              <p:nvPr/>
            </p:nvSpPr>
            <p:spPr>
              <a:xfrm>
                <a:off x="9324405" y="2615651"/>
                <a:ext cx="1013162" cy="369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𝐴𝑅</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m:oMathPara>
                </a14:m>
                <a:br>
                  <a:rPr lang="en-US" b="0" dirty="0"/>
                </a:br>
                <a:endParaRPr lang="en-US" dirty="0"/>
              </a:p>
            </p:txBody>
          </p:sp>
        </mc:Choice>
        <mc:Fallback xmlns="">
          <p:sp>
            <p:nvSpPr>
              <p:cNvPr id="6" name="TextBox 5">
                <a:extLst>
                  <a:ext uri="{FF2B5EF4-FFF2-40B4-BE49-F238E27FC236}">
                    <a16:creationId xmlns:a16="http://schemas.microsoft.com/office/drawing/2014/main" id="{EB2D747C-CAAB-5772-238F-58BFEB00184E}"/>
                  </a:ext>
                </a:extLst>
              </p:cNvPr>
              <p:cNvSpPr txBox="1">
                <a:spLocks noRot="1" noChangeAspect="1" noMove="1" noResize="1" noEditPoints="1" noAdjustHandles="1" noChangeArrowheads="1" noChangeShapeType="1" noTextEdit="1"/>
              </p:cNvSpPr>
              <p:nvPr/>
            </p:nvSpPr>
            <p:spPr>
              <a:xfrm>
                <a:off x="9324405" y="2615651"/>
                <a:ext cx="1013162" cy="36939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8705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D2BD323A-12E7-BC29-FF00-DD07574BB4C4}"/>
              </a:ext>
            </a:extLst>
          </p:cNvPr>
          <p:cNvPicPr>
            <a:picLocks noChangeAspect="1"/>
          </p:cNvPicPr>
          <p:nvPr/>
        </p:nvPicPr>
        <p:blipFill>
          <a:blip r:embed="rId2"/>
          <a:stretch>
            <a:fillRect/>
          </a:stretch>
        </p:blipFill>
        <p:spPr>
          <a:xfrm>
            <a:off x="3512418" y="643467"/>
            <a:ext cx="5167163" cy="5571066"/>
          </a:xfrm>
          <a:prstGeom prst="rect">
            <a:avLst/>
          </a:prstGeom>
        </p:spPr>
      </p:pic>
      <p:sp>
        <p:nvSpPr>
          <p:cNvPr id="5" name="Rectangle 4">
            <a:extLst>
              <a:ext uri="{FF2B5EF4-FFF2-40B4-BE49-F238E27FC236}">
                <a16:creationId xmlns:a16="http://schemas.microsoft.com/office/drawing/2014/main" id="{C168B673-8EFA-B378-84F2-281FCF13FFE0}"/>
              </a:ext>
            </a:extLst>
          </p:cNvPr>
          <p:cNvSpPr/>
          <p:nvPr/>
        </p:nvSpPr>
        <p:spPr>
          <a:xfrm>
            <a:off x="3767997" y="3391382"/>
            <a:ext cx="7419975" cy="1257300"/>
          </a:xfrm>
          <a:custGeom>
            <a:avLst/>
            <a:gdLst>
              <a:gd name="connsiteX0" fmla="*/ 0 w 7419975"/>
              <a:gd name="connsiteY0" fmla="*/ 0 h 1257300"/>
              <a:gd name="connsiteX1" fmla="*/ 644967 w 7419975"/>
              <a:gd name="connsiteY1" fmla="*/ 0 h 1257300"/>
              <a:gd name="connsiteX2" fmla="*/ 1364134 w 7419975"/>
              <a:gd name="connsiteY2" fmla="*/ 0 h 1257300"/>
              <a:gd name="connsiteX3" fmla="*/ 1860701 w 7419975"/>
              <a:gd name="connsiteY3" fmla="*/ 0 h 1257300"/>
              <a:gd name="connsiteX4" fmla="*/ 2283069 w 7419975"/>
              <a:gd name="connsiteY4" fmla="*/ 0 h 1257300"/>
              <a:gd name="connsiteX5" fmla="*/ 2779637 w 7419975"/>
              <a:gd name="connsiteY5" fmla="*/ 0 h 1257300"/>
              <a:gd name="connsiteX6" fmla="*/ 3276204 w 7419975"/>
              <a:gd name="connsiteY6" fmla="*/ 0 h 1257300"/>
              <a:gd name="connsiteX7" fmla="*/ 3698572 w 7419975"/>
              <a:gd name="connsiteY7" fmla="*/ 0 h 1257300"/>
              <a:gd name="connsiteX8" fmla="*/ 4417739 w 7419975"/>
              <a:gd name="connsiteY8" fmla="*/ 0 h 1257300"/>
              <a:gd name="connsiteX9" fmla="*/ 5062706 w 7419975"/>
              <a:gd name="connsiteY9" fmla="*/ 0 h 1257300"/>
              <a:gd name="connsiteX10" fmla="*/ 5633473 w 7419975"/>
              <a:gd name="connsiteY10" fmla="*/ 0 h 1257300"/>
              <a:gd name="connsiteX11" fmla="*/ 6055841 w 7419975"/>
              <a:gd name="connsiteY11" fmla="*/ 0 h 1257300"/>
              <a:gd name="connsiteX12" fmla="*/ 6478209 w 7419975"/>
              <a:gd name="connsiteY12" fmla="*/ 0 h 1257300"/>
              <a:gd name="connsiteX13" fmla="*/ 6826377 w 7419975"/>
              <a:gd name="connsiteY13" fmla="*/ 0 h 1257300"/>
              <a:gd name="connsiteX14" fmla="*/ 7419975 w 7419975"/>
              <a:gd name="connsiteY14" fmla="*/ 0 h 1257300"/>
              <a:gd name="connsiteX15" fmla="*/ 7419975 w 7419975"/>
              <a:gd name="connsiteY15" fmla="*/ 419100 h 1257300"/>
              <a:gd name="connsiteX16" fmla="*/ 7419975 w 7419975"/>
              <a:gd name="connsiteY16" fmla="*/ 863346 h 1257300"/>
              <a:gd name="connsiteX17" fmla="*/ 7419975 w 7419975"/>
              <a:gd name="connsiteY17" fmla="*/ 1257300 h 1257300"/>
              <a:gd name="connsiteX18" fmla="*/ 6923407 w 7419975"/>
              <a:gd name="connsiteY18" fmla="*/ 1257300 h 1257300"/>
              <a:gd name="connsiteX19" fmla="*/ 6278440 w 7419975"/>
              <a:gd name="connsiteY19" fmla="*/ 1257300 h 1257300"/>
              <a:gd name="connsiteX20" fmla="*/ 5559274 w 7419975"/>
              <a:gd name="connsiteY20" fmla="*/ 1257300 h 1257300"/>
              <a:gd name="connsiteX21" fmla="*/ 5062706 w 7419975"/>
              <a:gd name="connsiteY21" fmla="*/ 1257300 h 1257300"/>
              <a:gd name="connsiteX22" fmla="*/ 4417739 w 7419975"/>
              <a:gd name="connsiteY22" fmla="*/ 1257300 h 1257300"/>
              <a:gd name="connsiteX23" fmla="*/ 3846972 w 7419975"/>
              <a:gd name="connsiteY23" fmla="*/ 1257300 h 1257300"/>
              <a:gd name="connsiteX24" fmla="*/ 3424604 w 7419975"/>
              <a:gd name="connsiteY24" fmla="*/ 1257300 h 1257300"/>
              <a:gd name="connsiteX25" fmla="*/ 2705437 w 7419975"/>
              <a:gd name="connsiteY25" fmla="*/ 1257300 h 1257300"/>
              <a:gd name="connsiteX26" fmla="*/ 2208869 w 7419975"/>
              <a:gd name="connsiteY26" fmla="*/ 1257300 h 1257300"/>
              <a:gd name="connsiteX27" fmla="*/ 1786502 w 7419975"/>
              <a:gd name="connsiteY27" fmla="*/ 1257300 h 1257300"/>
              <a:gd name="connsiteX28" fmla="*/ 1438334 w 7419975"/>
              <a:gd name="connsiteY28" fmla="*/ 1257300 h 1257300"/>
              <a:gd name="connsiteX29" fmla="*/ 793367 w 7419975"/>
              <a:gd name="connsiteY29" fmla="*/ 1257300 h 1257300"/>
              <a:gd name="connsiteX30" fmla="*/ 0 w 7419975"/>
              <a:gd name="connsiteY30" fmla="*/ 1257300 h 1257300"/>
              <a:gd name="connsiteX31" fmla="*/ 0 w 7419975"/>
              <a:gd name="connsiteY31" fmla="*/ 813054 h 1257300"/>
              <a:gd name="connsiteX32" fmla="*/ 0 w 7419975"/>
              <a:gd name="connsiteY32" fmla="*/ 419100 h 1257300"/>
              <a:gd name="connsiteX33" fmla="*/ 0 w 7419975"/>
              <a:gd name="connsiteY33"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19975" h="1257300" extrusionOk="0">
                <a:moveTo>
                  <a:pt x="0" y="0"/>
                </a:moveTo>
                <a:cubicBezTo>
                  <a:pt x="300206" y="-72646"/>
                  <a:pt x="337969" y="46175"/>
                  <a:pt x="644967" y="0"/>
                </a:cubicBezTo>
                <a:cubicBezTo>
                  <a:pt x="951965" y="-46175"/>
                  <a:pt x="1006828" y="57719"/>
                  <a:pt x="1364134" y="0"/>
                </a:cubicBezTo>
                <a:cubicBezTo>
                  <a:pt x="1721440" y="-57719"/>
                  <a:pt x="1689706" y="41651"/>
                  <a:pt x="1860701" y="0"/>
                </a:cubicBezTo>
                <a:cubicBezTo>
                  <a:pt x="2031696" y="-41651"/>
                  <a:pt x="2091339" y="29755"/>
                  <a:pt x="2283069" y="0"/>
                </a:cubicBezTo>
                <a:cubicBezTo>
                  <a:pt x="2474799" y="-29755"/>
                  <a:pt x="2673243" y="16407"/>
                  <a:pt x="2779637" y="0"/>
                </a:cubicBezTo>
                <a:cubicBezTo>
                  <a:pt x="2886031" y="-16407"/>
                  <a:pt x="3048425" y="32866"/>
                  <a:pt x="3276204" y="0"/>
                </a:cubicBezTo>
                <a:cubicBezTo>
                  <a:pt x="3503983" y="-32866"/>
                  <a:pt x="3589654" y="42004"/>
                  <a:pt x="3698572" y="0"/>
                </a:cubicBezTo>
                <a:cubicBezTo>
                  <a:pt x="3807490" y="-42004"/>
                  <a:pt x="4191763" y="71083"/>
                  <a:pt x="4417739" y="0"/>
                </a:cubicBezTo>
                <a:cubicBezTo>
                  <a:pt x="4643715" y="-71083"/>
                  <a:pt x="4919580" y="64548"/>
                  <a:pt x="5062706" y="0"/>
                </a:cubicBezTo>
                <a:cubicBezTo>
                  <a:pt x="5205832" y="-64548"/>
                  <a:pt x="5460408" y="53123"/>
                  <a:pt x="5633473" y="0"/>
                </a:cubicBezTo>
                <a:cubicBezTo>
                  <a:pt x="5806538" y="-53123"/>
                  <a:pt x="5932590" y="15541"/>
                  <a:pt x="6055841" y="0"/>
                </a:cubicBezTo>
                <a:cubicBezTo>
                  <a:pt x="6179092" y="-15541"/>
                  <a:pt x="6348913" y="13159"/>
                  <a:pt x="6478209" y="0"/>
                </a:cubicBezTo>
                <a:cubicBezTo>
                  <a:pt x="6607505" y="-13159"/>
                  <a:pt x="6708500" y="14738"/>
                  <a:pt x="6826377" y="0"/>
                </a:cubicBezTo>
                <a:cubicBezTo>
                  <a:pt x="6944254" y="-14738"/>
                  <a:pt x="7262644" y="44464"/>
                  <a:pt x="7419975" y="0"/>
                </a:cubicBezTo>
                <a:cubicBezTo>
                  <a:pt x="7444332" y="104945"/>
                  <a:pt x="7411823" y="237499"/>
                  <a:pt x="7419975" y="419100"/>
                </a:cubicBezTo>
                <a:cubicBezTo>
                  <a:pt x="7428127" y="600701"/>
                  <a:pt x="7377781" y="757806"/>
                  <a:pt x="7419975" y="863346"/>
                </a:cubicBezTo>
                <a:cubicBezTo>
                  <a:pt x="7462169" y="968886"/>
                  <a:pt x="7379681" y="1146807"/>
                  <a:pt x="7419975" y="1257300"/>
                </a:cubicBezTo>
                <a:cubicBezTo>
                  <a:pt x="7191202" y="1312429"/>
                  <a:pt x="7029578" y="1219731"/>
                  <a:pt x="6923407" y="1257300"/>
                </a:cubicBezTo>
                <a:cubicBezTo>
                  <a:pt x="6817236" y="1294869"/>
                  <a:pt x="6530074" y="1207061"/>
                  <a:pt x="6278440" y="1257300"/>
                </a:cubicBezTo>
                <a:cubicBezTo>
                  <a:pt x="6026806" y="1307539"/>
                  <a:pt x="5825853" y="1242020"/>
                  <a:pt x="5559274" y="1257300"/>
                </a:cubicBezTo>
                <a:cubicBezTo>
                  <a:pt x="5292695" y="1272580"/>
                  <a:pt x="5261656" y="1210019"/>
                  <a:pt x="5062706" y="1257300"/>
                </a:cubicBezTo>
                <a:cubicBezTo>
                  <a:pt x="4863756" y="1304581"/>
                  <a:pt x="4668397" y="1217409"/>
                  <a:pt x="4417739" y="1257300"/>
                </a:cubicBezTo>
                <a:cubicBezTo>
                  <a:pt x="4167081" y="1297191"/>
                  <a:pt x="4075572" y="1208438"/>
                  <a:pt x="3846972" y="1257300"/>
                </a:cubicBezTo>
                <a:cubicBezTo>
                  <a:pt x="3618372" y="1306162"/>
                  <a:pt x="3569797" y="1209599"/>
                  <a:pt x="3424604" y="1257300"/>
                </a:cubicBezTo>
                <a:cubicBezTo>
                  <a:pt x="3279411" y="1305001"/>
                  <a:pt x="2999090" y="1183003"/>
                  <a:pt x="2705437" y="1257300"/>
                </a:cubicBezTo>
                <a:cubicBezTo>
                  <a:pt x="2411784" y="1331597"/>
                  <a:pt x="2369879" y="1209663"/>
                  <a:pt x="2208869" y="1257300"/>
                </a:cubicBezTo>
                <a:cubicBezTo>
                  <a:pt x="2047859" y="1304937"/>
                  <a:pt x="1929627" y="1210261"/>
                  <a:pt x="1786502" y="1257300"/>
                </a:cubicBezTo>
                <a:cubicBezTo>
                  <a:pt x="1643377" y="1304339"/>
                  <a:pt x="1517353" y="1218010"/>
                  <a:pt x="1438334" y="1257300"/>
                </a:cubicBezTo>
                <a:cubicBezTo>
                  <a:pt x="1359315" y="1296590"/>
                  <a:pt x="1055356" y="1195848"/>
                  <a:pt x="793367" y="1257300"/>
                </a:cubicBezTo>
                <a:cubicBezTo>
                  <a:pt x="531378" y="1318752"/>
                  <a:pt x="290313" y="1213051"/>
                  <a:pt x="0" y="1257300"/>
                </a:cubicBezTo>
                <a:cubicBezTo>
                  <a:pt x="-25597" y="1134600"/>
                  <a:pt x="48379" y="928800"/>
                  <a:pt x="0" y="813054"/>
                </a:cubicBezTo>
                <a:cubicBezTo>
                  <a:pt x="-48379" y="697308"/>
                  <a:pt x="19614" y="573065"/>
                  <a:pt x="0" y="419100"/>
                </a:cubicBezTo>
                <a:cubicBezTo>
                  <a:pt x="-19614" y="265135"/>
                  <a:pt x="8412" y="135352"/>
                  <a:pt x="0" y="0"/>
                </a:cubicBezTo>
                <a:close/>
              </a:path>
            </a:pathLst>
          </a:custGeom>
          <a:noFill/>
          <a:ln w="38100">
            <a:extLst>
              <a:ext uri="{C807C97D-BFC1-408E-A445-0C87EB9F89A2}">
                <ask:lineSketchStyleProps xmlns:ask="http://schemas.microsoft.com/office/drawing/2018/sketchyshapes" sd="3482141560">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2D747C-CAAB-5772-238F-58BFEB00184E}"/>
                  </a:ext>
                </a:extLst>
              </p:cNvPr>
              <p:cNvSpPr txBox="1"/>
              <p:nvPr/>
            </p:nvSpPr>
            <p:spPr>
              <a:xfrm>
                <a:off x="9330192" y="3835333"/>
                <a:ext cx="1025858" cy="369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MA</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m:oMathPara>
                </a14:m>
                <a:br>
                  <a:rPr lang="en-US" b="0" dirty="0"/>
                </a:br>
                <a:endParaRPr lang="en-US" dirty="0"/>
              </a:p>
            </p:txBody>
          </p:sp>
        </mc:Choice>
        <mc:Fallback xmlns="">
          <p:sp>
            <p:nvSpPr>
              <p:cNvPr id="6" name="TextBox 5">
                <a:extLst>
                  <a:ext uri="{FF2B5EF4-FFF2-40B4-BE49-F238E27FC236}">
                    <a16:creationId xmlns:a16="http://schemas.microsoft.com/office/drawing/2014/main" id="{EB2D747C-CAAB-5772-238F-58BFEB00184E}"/>
                  </a:ext>
                </a:extLst>
              </p:cNvPr>
              <p:cNvSpPr txBox="1">
                <a:spLocks noRot="1" noChangeAspect="1" noMove="1" noResize="1" noEditPoints="1" noAdjustHandles="1" noChangeArrowheads="1" noChangeShapeType="1" noTextEdit="1"/>
              </p:cNvSpPr>
              <p:nvPr/>
            </p:nvSpPr>
            <p:spPr>
              <a:xfrm>
                <a:off x="9330192" y="3835333"/>
                <a:ext cx="1025858" cy="36939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4602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D2BD323A-12E7-BC29-FF00-DD07574BB4C4}"/>
              </a:ext>
            </a:extLst>
          </p:cNvPr>
          <p:cNvPicPr>
            <a:picLocks noChangeAspect="1"/>
          </p:cNvPicPr>
          <p:nvPr/>
        </p:nvPicPr>
        <p:blipFill>
          <a:blip r:embed="rId2"/>
          <a:stretch>
            <a:fillRect/>
          </a:stretch>
        </p:blipFill>
        <p:spPr>
          <a:xfrm>
            <a:off x="3512418" y="643467"/>
            <a:ext cx="5167163" cy="5571066"/>
          </a:xfrm>
          <a:prstGeom prst="rect">
            <a:avLst/>
          </a:prstGeom>
        </p:spPr>
      </p:pic>
      <p:sp>
        <p:nvSpPr>
          <p:cNvPr id="5" name="Rectangle 4">
            <a:extLst>
              <a:ext uri="{FF2B5EF4-FFF2-40B4-BE49-F238E27FC236}">
                <a16:creationId xmlns:a16="http://schemas.microsoft.com/office/drawing/2014/main" id="{C168B673-8EFA-B378-84F2-281FCF13FFE0}"/>
              </a:ext>
            </a:extLst>
          </p:cNvPr>
          <p:cNvSpPr/>
          <p:nvPr/>
        </p:nvSpPr>
        <p:spPr>
          <a:xfrm>
            <a:off x="3771900" y="1047750"/>
            <a:ext cx="7419975" cy="1257300"/>
          </a:xfrm>
          <a:custGeom>
            <a:avLst/>
            <a:gdLst>
              <a:gd name="connsiteX0" fmla="*/ 0 w 7419975"/>
              <a:gd name="connsiteY0" fmla="*/ 0 h 1257300"/>
              <a:gd name="connsiteX1" fmla="*/ 644967 w 7419975"/>
              <a:gd name="connsiteY1" fmla="*/ 0 h 1257300"/>
              <a:gd name="connsiteX2" fmla="*/ 1364134 w 7419975"/>
              <a:gd name="connsiteY2" fmla="*/ 0 h 1257300"/>
              <a:gd name="connsiteX3" fmla="*/ 1860701 w 7419975"/>
              <a:gd name="connsiteY3" fmla="*/ 0 h 1257300"/>
              <a:gd name="connsiteX4" fmla="*/ 2283069 w 7419975"/>
              <a:gd name="connsiteY4" fmla="*/ 0 h 1257300"/>
              <a:gd name="connsiteX5" fmla="*/ 2779637 w 7419975"/>
              <a:gd name="connsiteY5" fmla="*/ 0 h 1257300"/>
              <a:gd name="connsiteX6" fmla="*/ 3276204 w 7419975"/>
              <a:gd name="connsiteY6" fmla="*/ 0 h 1257300"/>
              <a:gd name="connsiteX7" fmla="*/ 3698572 w 7419975"/>
              <a:gd name="connsiteY7" fmla="*/ 0 h 1257300"/>
              <a:gd name="connsiteX8" fmla="*/ 4417739 w 7419975"/>
              <a:gd name="connsiteY8" fmla="*/ 0 h 1257300"/>
              <a:gd name="connsiteX9" fmla="*/ 5062706 w 7419975"/>
              <a:gd name="connsiteY9" fmla="*/ 0 h 1257300"/>
              <a:gd name="connsiteX10" fmla="*/ 5633473 w 7419975"/>
              <a:gd name="connsiteY10" fmla="*/ 0 h 1257300"/>
              <a:gd name="connsiteX11" fmla="*/ 6055841 w 7419975"/>
              <a:gd name="connsiteY11" fmla="*/ 0 h 1257300"/>
              <a:gd name="connsiteX12" fmla="*/ 6478209 w 7419975"/>
              <a:gd name="connsiteY12" fmla="*/ 0 h 1257300"/>
              <a:gd name="connsiteX13" fmla="*/ 6826377 w 7419975"/>
              <a:gd name="connsiteY13" fmla="*/ 0 h 1257300"/>
              <a:gd name="connsiteX14" fmla="*/ 7419975 w 7419975"/>
              <a:gd name="connsiteY14" fmla="*/ 0 h 1257300"/>
              <a:gd name="connsiteX15" fmla="*/ 7419975 w 7419975"/>
              <a:gd name="connsiteY15" fmla="*/ 419100 h 1257300"/>
              <a:gd name="connsiteX16" fmla="*/ 7419975 w 7419975"/>
              <a:gd name="connsiteY16" fmla="*/ 863346 h 1257300"/>
              <a:gd name="connsiteX17" fmla="*/ 7419975 w 7419975"/>
              <a:gd name="connsiteY17" fmla="*/ 1257300 h 1257300"/>
              <a:gd name="connsiteX18" fmla="*/ 6923407 w 7419975"/>
              <a:gd name="connsiteY18" fmla="*/ 1257300 h 1257300"/>
              <a:gd name="connsiteX19" fmla="*/ 6278440 w 7419975"/>
              <a:gd name="connsiteY19" fmla="*/ 1257300 h 1257300"/>
              <a:gd name="connsiteX20" fmla="*/ 5559274 w 7419975"/>
              <a:gd name="connsiteY20" fmla="*/ 1257300 h 1257300"/>
              <a:gd name="connsiteX21" fmla="*/ 5062706 w 7419975"/>
              <a:gd name="connsiteY21" fmla="*/ 1257300 h 1257300"/>
              <a:gd name="connsiteX22" fmla="*/ 4417739 w 7419975"/>
              <a:gd name="connsiteY22" fmla="*/ 1257300 h 1257300"/>
              <a:gd name="connsiteX23" fmla="*/ 3846972 w 7419975"/>
              <a:gd name="connsiteY23" fmla="*/ 1257300 h 1257300"/>
              <a:gd name="connsiteX24" fmla="*/ 3424604 w 7419975"/>
              <a:gd name="connsiteY24" fmla="*/ 1257300 h 1257300"/>
              <a:gd name="connsiteX25" fmla="*/ 2705437 w 7419975"/>
              <a:gd name="connsiteY25" fmla="*/ 1257300 h 1257300"/>
              <a:gd name="connsiteX26" fmla="*/ 2208869 w 7419975"/>
              <a:gd name="connsiteY26" fmla="*/ 1257300 h 1257300"/>
              <a:gd name="connsiteX27" fmla="*/ 1786502 w 7419975"/>
              <a:gd name="connsiteY27" fmla="*/ 1257300 h 1257300"/>
              <a:gd name="connsiteX28" fmla="*/ 1438334 w 7419975"/>
              <a:gd name="connsiteY28" fmla="*/ 1257300 h 1257300"/>
              <a:gd name="connsiteX29" fmla="*/ 793367 w 7419975"/>
              <a:gd name="connsiteY29" fmla="*/ 1257300 h 1257300"/>
              <a:gd name="connsiteX30" fmla="*/ 0 w 7419975"/>
              <a:gd name="connsiteY30" fmla="*/ 1257300 h 1257300"/>
              <a:gd name="connsiteX31" fmla="*/ 0 w 7419975"/>
              <a:gd name="connsiteY31" fmla="*/ 813054 h 1257300"/>
              <a:gd name="connsiteX32" fmla="*/ 0 w 7419975"/>
              <a:gd name="connsiteY32" fmla="*/ 419100 h 1257300"/>
              <a:gd name="connsiteX33" fmla="*/ 0 w 7419975"/>
              <a:gd name="connsiteY33"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19975" h="1257300" extrusionOk="0">
                <a:moveTo>
                  <a:pt x="0" y="0"/>
                </a:moveTo>
                <a:cubicBezTo>
                  <a:pt x="300206" y="-72646"/>
                  <a:pt x="337969" y="46175"/>
                  <a:pt x="644967" y="0"/>
                </a:cubicBezTo>
                <a:cubicBezTo>
                  <a:pt x="951965" y="-46175"/>
                  <a:pt x="1006828" y="57719"/>
                  <a:pt x="1364134" y="0"/>
                </a:cubicBezTo>
                <a:cubicBezTo>
                  <a:pt x="1721440" y="-57719"/>
                  <a:pt x="1689706" y="41651"/>
                  <a:pt x="1860701" y="0"/>
                </a:cubicBezTo>
                <a:cubicBezTo>
                  <a:pt x="2031696" y="-41651"/>
                  <a:pt x="2091339" y="29755"/>
                  <a:pt x="2283069" y="0"/>
                </a:cubicBezTo>
                <a:cubicBezTo>
                  <a:pt x="2474799" y="-29755"/>
                  <a:pt x="2673243" y="16407"/>
                  <a:pt x="2779637" y="0"/>
                </a:cubicBezTo>
                <a:cubicBezTo>
                  <a:pt x="2886031" y="-16407"/>
                  <a:pt x="3048425" y="32866"/>
                  <a:pt x="3276204" y="0"/>
                </a:cubicBezTo>
                <a:cubicBezTo>
                  <a:pt x="3503983" y="-32866"/>
                  <a:pt x="3589654" y="42004"/>
                  <a:pt x="3698572" y="0"/>
                </a:cubicBezTo>
                <a:cubicBezTo>
                  <a:pt x="3807490" y="-42004"/>
                  <a:pt x="4191763" y="71083"/>
                  <a:pt x="4417739" y="0"/>
                </a:cubicBezTo>
                <a:cubicBezTo>
                  <a:pt x="4643715" y="-71083"/>
                  <a:pt x="4919580" y="64548"/>
                  <a:pt x="5062706" y="0"/>
                </a:cubicBezTo>
                <a:cubicBezTo>
                  <a:pt x="5205832" y="-64548"/>
                  <a:pt x="5460408" y="53123"/>
                  <a:pt x="5633473" y="0"/>
                </a:cubicBezTo>
                <a:cubicBezTo>
                  <a:pt x="5806538" y="-53123"/>
                  <a:pt x="5932590" y="15541"/>
                  <a:pt x="6055841" y="0"/>
                </a:cubicBezTo>
                <a:cubicBezTo>
                  <a:pt x="6179092" y="-15541"/>
                  <a:pt x="6348913" y="13159"/>
                  <a:pt x="6478209" y="0"/>
                </a:cubicBezTo>
                <a:cubicBezTo>
                  <a:pt x="6607505" y="-13159"/>
                  <a:pt x="6708500" y="14738"/>
                  <a:pt x="6826377" y="0"/>
                </a:cubicBezTo>
                <a:cubicBezTo>
                  <a:pt x="6944254" y="-14738"/>
                  <a:pt x="7262644" y="44464"/>
                  <a:pt x="7419975" y="0"/>
                </a:cubicBezTo>
                <a:cubicBezTo>
                  <a:pt x="7444332" y="104945"/>
                  <a:pt x="7411823" y="237499"/>
                  <a:pt x="7419975" y="419100"/>
                </a:cubicBezTo>
                <a:cubicBezTo>
                  <a:pt x="7428127" y="600701"/>
                  <a:pt x="7377781" y="757806"/>
                  <a:pt x="7419975" y="863346"/>
                </a:cubicBezTo>
                <a:cubicBezTo>
                  <a:pt x="7462169" y="968886"/>
                  <a:pt x="7379681" y="1146807"/>
                  <a:pt x="7419975" y="1257300"/>
                </a:cubicBezTo>
                <a:cubicBezTo>
                  <a:pt x="7191202" y="1312429"/>
                  <a:pt x="7029578" y="1219731"/>
                  <a:pt x="6923407" y="1257300"/>
                </a:cubicBezTo>
                <a:cubicBezTo>
                  <a:pt x="6817236" y="1294869"/>
                  <a:pt x="6530074" y="1207061"/>
                  <a:pt x="6278440" y="1257300"/>
                </a:cubicBezTo>
                <a:cubicBezTo>
                  <a:pt x="6026806" y="1307539"/>
                  <a:pt x="5825853" y="1242020"/>
                  <a:pt x="5559274" y="1257300"/>
                </a:cubicBezTo>
                <a:cubicBezTo>
                  <a:pt x="5292695" y="1272580"/>
                  <a:pt x="5261656" y="1210019"/>
                  <a:pt x="5062706" y="1257300"/>
                </a:cubicBezTo>
                <a:cubicBezTo>
                  <a:pt x="4863756" y="1304581"/>
                  <a:pt x="4668397" y="1217409"/>
                  <a:pt x="4417739" y="1257300"/>
                </a:cubicBezTo>
                <a:cubicBezTo>
                  <a:pt x="4167081" y="1297191"/>
                  <a:pt x="4075572" y="1208438"/>
                  <a:pt x="3846972" y="1257300"/>
                </a:cubicBezTo>
                <a:cubicBezTo>
                  <a:pt x="3618372" y="1306162"/>
                  <a:pt x="3569797" y="1209599"/>
                  <a:pt x="3424604" y="1257300"/>
                </a:cubicBezTo>
                <a:cubicBezTo>
                  <a:pt x="3279411" y="1305001"/>
                  <a:pt x="2999090" y="1183003"/>
                  <a:pt x="2705437" y="1257300"/>
                </a:cubicBezTo>
                <a:cubicBezTo>
                  <a:pt x="2411784" y="1331597"/>
                  <a:pt x="2369879" y="1209663"/>
                  <a:pt x="2208869" y="1257300"/>
                </a:cubicBezTo>
                <a:cubicBezTo>
                  <a:pt x="2047859" y="1304937"/>
                  <a:pt x="1929627" y="1210261"/>
                  <a:pt x="1786502" y="1257300"/>
                </a:cubicBezTo>
                <a:cubicBezTo>
                  <a:pt x="1643377" y="1304339"/>
                  <a:pt x="1517353" y="1218010"/>
                  <a:pt x="1438334" y="1257300"/>
                </a:cubicBezTo>
                <a:cubicBezTo>
                  <a:pt x="1359315" y="1296590"/>
                  <a:pt x="1055356" y="1195848"/>
                  <a:pt x="793367" y="1257300"/>
                </a:cubicBezTo>
                <a:cubicBezTo>
                  <a:pt x="531378" y="1318752"/>
                  <a:pt x="290313" y="1213051"/>
                  <a:pt x="0" y="1257300"/>
                </a:cubicBezTo>
                <a:cubicBezTo>
                  <a:pt x="-25597" y="1134600"/>
                  <a:pt x="48379" y="928800"/>
                  <a:pt x="0" y="813054"/>
                </a:cubicBezTo>
                <a:cubicBezTo>
                  <a:pt x="-48379" y="697308"/>
                  <a:pt x="19614" y="573065"/>
                  <a:pt x="0" y="419100"/>
                </a:cubicBezTo>
                <a:cubicBezTo>
                  <a:pt x="-19614" y="265135"/>
                  <a:pt x="8412" y="135352"/>
                  <a:pt x="0" y="0"/>
                </a:cubicBezTo>
                <a:close/>
              </a:path>
            </a:pathLst>
          </a:custGeom>
          <a:noFill/>
          <a:ln w="38100">
            <a:extLst>
              <a:ext uri="{C807C97D-BFC1-408E-A445-0C87EB9F89A2}">
                <ask:lineSketchStyleProps xmlns:ask="http://schemas.microsoft.com/office/drawing/2018/sketchyshapes" sd="3482141560">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2D747C-CAAB-5772-238F-58BFEB00184E}"/>
                  </a:ext>
                </a:extLst>
              </p:cNvPr>
              <p:cNvSpPr txBox="1"/>
              <p:nvPr/>
            </p:nvSpPr>
            <p:spPr>
              <a:xfrm>
                <a:off x="9156593" y="1491701"/>
                <a:ext cx="1497461" cy="369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𝐴𝑅𝑀𝐴</m:t>
                      </m:r>
                      <m:d>
                        <m:dPr>
                          <m:ctrlPr>
                            <a:rPr lang="en-US" b="0" i="1" smtClean="0">
                              <a:latin typeface="Cambria Math" panose="02040503050406030204" pitchFamily="18" charset="0"/>
                            </a:rPr>
                          </m:ctrlPr>
                        </m:dPr>
                        <m:e>
                          <m:r>
                            <a:rPr lang="en-US" b="0" i="1" smtClean="0">
                              <a:latin typeface="Cambria Math" panose="02040503050406030204" pitchFamily="18" charset="0"/>
                            </a:rPr>
                            <m:t>1,1</m:t>
                          </m:r>
                        </m:e>
                      </m:d>
                    </m:oMath>
                  </m:oMathPara>
                </a14:m>
                <a:br>
                  <a:rPr lang="en-US" b="0" dirty="0"/>
                </a:br>
                <a:endParaRPr lang="en-US" dirty="0"/>
              </a:p>
            </p:txBody>
          </p:sp>
        </mc:Choice>
        <mc:Fallback xmlns="">
          <p:sp>
            <p:nvSpPr>
              <p:cNvPr id="6" name="TextBox 5">
                <a:extLst>
                  <a:ext uri="{FF2B5EF4-FFF2-40B4-BE49-F238E27FC236}">
                    <a16:creationId xmlns:a16="http://schemas.microsoft.com/office/drawing/2014/main" id="{EB2D747C-CAAB-5772-238F-58BFEB00184E}"/>
                  </a:ext>
                </a:extLst>
              </p:cNvPr>
              <p:cNvSpPr txBox="1">
                <a:spLocks noRot="1" noChangeAspect="1" noMove="1" noResize="1" noEditPoints="1" noAdjustHandles="1" noChangeArrowheads="1" noChangeShapeType="1" noTextEdit="1"/>
              </p:cNvSpPr>
              <p:nvPr/>
            </p:nvSpPr>
            <p:spPr>
              <a:xfrm>
                <a:off x="9156593" y="1491701"/>
                <a:ext cx="1497461" cy="36939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8820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F1F2EF65-7C28-9685-EE21-6FE41C74A97E}"/>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Scattered comments</a:t>
            </a:r>
          </a:p>
        </p:txBody>
      </p:sp>
      <p:sp>
        <p:nvSpPr>
          <p:cNvPr id="13" name="Rectangle 12">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4">
            <a:extLst>
              <a:ext uri="{FF2B5EF4-FFF2-40B4-BE49-F238E27FC236}">
                <a16:creationId xmlns:a16="http://schemas.microsoft.com/office/drawing/2014/main" id="{6645AD6F-D217-D573-AE23-413F650FB64B}"/>
              </a:ext>
            </a:extLst>
          </p:cNvPr>
          <p:cNvGraphicFramePr>
            <a:graphicFrameLocks noGrp="1"/>
          </p:cNvGraphicFramePr>
          <p:nvPr>
            <p:ph idx="1"/>
            <p:extLst>
              <p:ext uri="{D42A27DB-BD31-4B8C-83A1-F6EECF244321}">
                <p14:modId xmlns:p14="http://schemas.microsoft.com/office/powerpoint/2010/main" val="45768892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95F9D39E-DE8F-3A52-F3DF-2B4BF8FB574D}"/>
              </a:ext>
            </a:extLst>
          </p:cNvPr>
          <p:cNvSpPr txBox="1"/>
          <p:nvPr/>
        </p:nvSpPr>
        <p:spPr>
          <a:xfrm>
            <a:off x="2298194" y="4331045"/>
            <a:ext cx="3078866" cy="276999"/>
          </a:xfrm>
          <a:prstGeom prst="rect">
            <a:avLst/>
          </a:prstGeom>
          <a:noFill/>
        </p:spPr>
        <p:txBody>
          <a:bodyPr wrap="square">
            <a:spAutoFit/>
          </a:bodyPr>
          <a:lstStyle/>
          <a:p>
            <a:pPr lvl="0" algn="ctr">
              <a:lnSpc>
                <a:spcPct val="100000"/>
              </a:lnSpc>
            </a:pPr>
            <a:r>
              <a:rPr lang="en-US" sz="1200" dirty="0"/>
              <a:t>ARCH, GARCH and the family</a:t>
            </a:r>
          </a:p>
        </p:txBody>
      </p:sp>
    </p:spTree>
    <p:extLst>
      <p:ext uri="{BB962C8B-B14F-4D97-AF65-F5344CB8AC3E}">
        <p14:creationId xmlns:p14="http://schemas.microsoft.com/office/powerpoint/2010/main" val="379867279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F825-D5E3-4E0F-A8E1-AC69FA0451A8}"/>
              </a:ext>
            </a:extLst>
          </p:cNvPr>
          <p:cNvSpPr>
            <a:spLocks noGrp="1"/>
          </p:cNvSpPr>
          <p:nvPr>
            <p:ph type="title"/>
          </p:nvPr>
        </p:nvSpPr>
        <p:spPr/>
        <p:txBody>
          <a:bodyPr>
            <a:normAutofit fontScale="90000"/>
          </a:bodyPr>
          <a:lstStyle/>
          <a:p>
            <a:r>
              <a:rPr lang="pt-BR" dirty="0"/>
              <a:t>We can think of a time series as the sequence of values that we get from drawing from a probability distribution once at each time period</a:t>
            </a:r>
            <a:endParaRPr lang="en-US" dirty="0"/>
          </a:p>
        </p:txBody>
      </p:sp>
      <p:pic>
        <p:nvPicPr>
          <p:cNvPr id="7" name="Picture 6">
            <a:extLst>
              <a:ext uri="{FF2B5EF4-FFF2-40B4-BE49-F238E27FC236}">
                <a16:creationId xmlns:a16="http://schemas.microsoft.com/office/drawing/2014/main" id="{5BC444C6-5887-40E3-A1EB-51C072259E42}"/>
              </a:ext>
            </a:extLst>
          </p:cNvPr>
          <p:cNvPicPr>
            <a:picLocks noChangeAspect="1"/>
          </p:cNvPicPr>
          <p:nvPr/>
        </p:nvPicPr>
        <p:blipFill>
          <a:blip r:embed="rId2"/>
          <a:stretch>
            <a:fillRect/>
          </a:stretch>
        </p:blipFill>
        <p:spPr>
          <a:xfrm>
            <a:off x="3895620" y="1890876"/>
            <a:ext cx="4762500" cy="2438400"/>
          </a:xfrm>
          <a:prstGeom prst="rect">
            <a:avLst/>
          </a:prstGeom>
        </p:spPr>
      </p:pic>
      <p:sp>
        <p:nvSpPr>
          <p:cNvPr id="15" name="Left Brace 14">
            <a:extLst>
              <a:ext uri="{FF2B5EF4-FFF2-40B4-BE49-F238E27FC236}">
                <a16:creationId xmlns:a16="http://schemas.microsoft.com/office/drawing/2014/main" id="{5B2BD77D-D3BF-4F42-8959-1BDD85160B51}"/>
              </a:ext>
            </a:extLst>
          </p:cNvPr>
          <p:cNvSpPr/>
          <p:nvPr/>
        </p:nvSpPr>
        <p:spPr>
          <a:xfrm rot="5400000">
            <a:off x="5885085" y="2386879"/>
            <a:ext cx="653926" cy="4337108"/>
          </a:xfrm>
          <a:prstGeom prst="leftBrace">
            <a:avLst>
              <a:gd name="adj1" fmla="val 4425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2CAF3B-4D16-4CF6-9987-35A801A1FE67}"/>
                  </a:ext>
                </a:extLst>
              </p:cNvPr>
              <p:cNvSpPr txBox="1"/>
              <p:nvPr/>
            </p:nvSpPr>
            <p:spPr>
              <a:xfrm>
                <a:off x="4102217" y="5025006"/>
                <a:ext cx="42783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3</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4</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262CAF3B-4D16-4CF6-9987-35A801A1FE67}"/>
                  </a:ext>
                </a:extLst>
              </p:cNvPr>
              <p:cNvSpPr txBox="1">
                <a:spLocks noRot="1" noChangeAspect="1" noMove="1" noResize="1" noEditPoints="1" noAdjustHandles="1" noChangeArrowheads="1" noChangeShapeType="1" noTextEdit="1"/>
              </p:cNvSpPr>
              <p:nvPr/>
            </p:nvSpPr>
            <p:spPr>
              <a:xfrm>
                <a:off x="4102217" y="5025006"/>
                <a:ext cx="4278385" cy="369332"/>
              </a:xfrm>
              <a:prstGeom prst="rect">
                <a:avLst/>
              </a:prstGeom>
              <a:blipFill>
                <a:blip r:embed="rId3"/>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3936376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0654-8ECF-47FA-A1A0-8A5066EEE079}"/>
              </a:ext>
            </a:extLst>
          </p:cNvPr>
          <p:cNvSpPr>
            <a:spLocks noGrp="1"/>
          </p:cNvSpPr>
          <p:nvPr>
            <p:ph type="title"/>
          </p:nvPr>
        </p:nvSpPr>
        <p:spPr/>
        <p:txBody>
          <a:bodyPr/>
          <a:lstStyle/>
          <a:p>
            <a:r>
              <a:rPr lang="pt-BR" dirty="0"/>
              <a:t>Stationarity (strong)</a:t>
            </a:r>
            <a:endParaRPr lang="en-US" dirty="0"/>
          </a:p>
        </p:txBody>
      </p:sp>
      <p:sp>
        <p:nvSpPr>
          <p:cNvPr id="3" name="Content Placeholder 2">
            <a:extLst>
              <a:ext uri="{FF2B5EF4-FFF2-40B4-BE49-F238E27FC236}">
                <a16:creationId xmlns:a16="http://schemas.microsoft.com/office/drawing/2014/main" id="{414C63D7-A81B-406C-80B7-DF11701F8F6D}"/>
              </a:ext>
            </a:extLst>
          </p:cNvPr>
          <p:cNvSpPr>
            <a:spLocks noGrp="1"/>
          </p:cNvSpPr>
          <p:nvPr>
            <p:ph idx="1"/>
          </p:nvPr>
        </p:nvSpPr>
        <p:spPr/>
        <p:txBody>
          <a:bodyPr/>
          <a:lstStyle/>
          <a:p>
            <a:pPr marL="0" indent="0">
              <a:buNone/>
            </a:pPr>
            <a:r>
              <a:rPr lang="pt-BR" dirty="0"/>
              <a:t>A time series is said to be strongly stationary if the probability distribution that produces it doesn’t change over time</a:t>
            </a:r>
            <a:endParaRPr lang="en-US" dirty="0"/>
          </a:p>
        </p:txBody>
      </p:sp>
    </p:spTree>
    <p:extLst>
      <p:ext uri="{BB962C8B-B14F-4D97-AF65-F5344CB8AC3E}">
        <p14:creationId xmlns:p14="http://schemas.microsoft.com/office/powerpoint/2010/main" val="2861604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F2DC-15CB-43C2-A09E-CBC468B8B02E}"/>
              </a:ext>
            </a:extLst>
          </p:cNvPr>
          <p:cNvSpPr>
            <a:spLocks noGrp="1"/>
          </p:cNvSpPr>
          <p:nvPr>
            <p:ph type="title"/>
          </p:nvPr>
        </p:nvSpPr>
        <p:spPr/>
        <p:txBody>
          <a:bodyPr/>
          <a:lstStyle/>
          <a:p>
            <a:r>
              <a:rPr lang="pt-BR" dirty="0"/>
              <a:t>Strong stationarity is very hard do prove (why?)</a:t>
            </a:r>
            <a:endParaRPr lang="en-US" dirty="0"/>
          </a:p>
        </p:txBody>
      </p:sp>
      <p:pic>
        <p:nvPicPr>
          <p:cNvPr id="5" name="Picture 4">
            <a:extLst>
              <a:ext uri="{FF2B5EF4-FFF2-40B4-BE49-F238E27FC236}">
                <a16:creationId xmlns:a16="http://schemas.microsoft.com/office/drawing/2014/main" id="{F2C79FF5-DA3C-4FB2-9B94-4B56EA689AEF}"/>
              </a:ext>
            </a:extLst>
          </p:cNvPr>
          <p:cNvPicPr>
            <a:picLocks noChangeAspect="1"/>
          </p:cNvPicPr>
          <p:nvPr/>
        </p:nvPicPr>
        <p:blipFill>
          <a:blip r:embed="rId2"/>
          <a:stretch>
            <a:fillRect/>
          </a:stretch>
        </p:blipFill>
        <p:spPr>
          <a:xfrm>
            <a:off x="944545" y="2823587"/>
            <a:ext cx="5352077" cy="29458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3370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0654-8ECF-47FA-A1A0-8A5066EEE079}"/>
              </a:ext>
            </a:extLst>
          </p:cNvPr>
          <p:cNvSpPr>
            <a:spLocks noGrp="1"/>
          </p:cNvSpPr>
          <p:nvPr>
            <p:ph type="title"/>
          </p:nvPr>
        </p:nvSpPr>
        <p:spPr/>
        <p:txBody>
          <a:bodyPr/>
          <a:lstStyle/>
          <a:p>
            <a:r>
              <a:rPr lang="pt-BR" dirty="0"/>
              <a:t>Stationarity (weak)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4C63D7-A81B-406C-80B7-DF11701F8F6D}"/>
                  </a:ext>
                </a:extLst>
              </p:cNvPr>
              <p:cNvSpPr>
                <a:spLocks noGrp="1"/>
              </p:cNvSpPr>
              <p:nvPr>
                <p:ph idx="1"/>
              </p:nvPr>
            </p:nvSpPr>
            <p:spPr/>
            <p:txBody>
              <a:bodyPr/>
              <a:lstStyle/>
              <a:p>
                <a:pPr marL="0" indent="0">
                  <a:buNone/>
                </a:pPr>
                <a:r>
                  <a:rPr lang="pt-BR" dirty="0"/>
                  <a:t>A time series is said to be weakly stationary if the </a:t>
                </a:r>
                <a:r>
                  <a:rPr lang="pt-BR" dirty="0">
                    <a:solidFill>
                      <a:schemeClr val="accent2"/>
                    </a:solidFill>
                  </a:rPr>
                  <a:t>mean and variance </a:t>
                </a:r>
                <a:r>
                  <a:rPr lang="pt-BR" dirty="0"/>
                  <a:t>of the probability distribution that produces it do not change over time and if the </a:t>
                </a:r>
                <a:r>
                  <a:rPr lang="pt-BR" dirty="0">
                    <a:solidFill>
                      <a:schemeClr val="accent2"/>
                    </a:solidFill>
                  </a:rPr>
                  <a:t>covariance between to values depend only on how much time elapsed between these two values</a:t>
                </a:r>
                <a:r>
                  <a:rPr lang="pt-BR" dirty="0"/>
                  <a:t>, not on when they ocurred. </a:t>
                </a:r>
              </a:p>
              <a:p>
                <a:pPr marL="0" indent="0">
                  <a:buNone/>
                </a:pPr>
                <a:r>
                  <a:rPr lang="pt-BR" dirty="0"/>
                  <a:t>Mathematically...</a:t>
                </a:r>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𝔼</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𝑌</m:t>
                              </m:r>
                            </m:e>
                            <m:sub>
                              <m:r>
                                <a:rPr lang="pt-BR" b="0" i="1" smtClean="0">
                                  <a:latin typeface="Cambria Math" panose="02040503050406030204" pitchFamily="18" charset="0"/>
                                </a:rPr>
                                <m:t>𝑡</m:t>
                              </m:r>
                            </m:sub>
                          </m:sSub>
                        </m:e>
                      </m:d>
                      <m:r>
                        <a:rPr lang="pt-BR" b="0" i="1" smtClean="0">
                          <a:latin typeface="Cambria Math" panose="02040503050406030204" pitchFamily="18" charset="0"/>
                        </a:rPr>
                        <m:t>=</m:t>
                      </m:r>
                      <m:r>
                        <a:rPr lang="pt-BR" b="0" i="1" smtClean="0">
                          <a:latin typeface="Cambria Math" panose="02040503050406030204" pitchFamily="18" charset="0"/>
                        </a:rPr>
                        <m:t>𝜇</m:t>
                      </m:r>
                      <m:r>
                        <a:rPr lang="pt-BR" b="0" i="1" smtClean="0">
                          <a:latin typeface="Cambria Math" panose="02040503050406030204" pitchFamily="18" charset="0"/>
                        </a:rPr>
                        <m:t> ∀</m:t>
                      </m:r>
                      <m:r>
                        <a:rPr lang="pt-BR" b="0" i="1" smtClean="0">
                          <a:latin typeface="Cambria Math" panose="02040503050406030204" pitchFamily="18" charset="0"/>
                        </a:rPr>
                        <m:t>𝑡</m:t>
                      </m:r>
                    </m:oMath>
                    <m:oMath xmlns:m="http://schemas.openxmlformats.org/officeDocument/2006/math">
                      <m:r>
                        <a:rPr lang="pt-BR" b="0" i="1" smtClean="0">
                          <a:latin typeface="Cambria Math" panose="02040503050406030204" pitchFamily="18" charset="0"/>
                        </a:rPr>
                        <m:t>𝕍</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𝑌</m:t>
                              </m:r>
                            </m:e>
                            <m:sub>
                              <m:r>
                                <a:rPr lang="pt-BR" i="1">
                                  <a:latin typeface="Cambria Math" panose="02040503050406030204" pitchFamily="18" charset="0"/>
                                </a:rPr>
                                <m:t>𝑡</m:t>
                              </m:r>
                            </m:sub>
                          </m:sSub>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𝜎</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i="1">
                          <a:latin typeface="Cambria Math" panose="02040503050406030204" pitchFamily="18" charset="0"/>
                        </a:rPr>
                        <m:t>∀</m:t>
                      </m:r>
                      <m:r>
                        <a:rPr lang="pt-BR" i="1">
                          <a:latin typeface="Cambria Math" panose="02040503050406030204" pitchFamily="18" charset="0"/>
                        </a:rPr>
                        <m:t>𝑡</m:t>
                      </m:r>
                    </m:oMath>
                    <m:oMath xmlns:m="http://schemas.openxmlformats.org/officeDocument/2006/math">
                      <m:r>
                        <m:rPr>
                          <m:sty m:val="p"/>
                        </m:rPr>
                        <a:rPr lang="pt-BR" b="0" i="0" smtClean="0">
                          <a:latin typeface="Cambria Math" panose="02040503050406030204" pitchFamily="18" charset="0"/>
                        </a:rPr>
                        <m:t>Cov</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𝑌</m:t>
                              </m:r>
                            </m:e>
                            <m:sub>
                              <m:r>
                                <a:rPr lang="pt-BR" b="0" i="1" smtClean="0">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𝑌</m:t>
                              </m:r>
                            </m:e>
                            <m:sub>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𝜏</m:t>
                              </m:r>
                            </m:sub>
                          </m:sSub>
                        </m:e>
                      </m:d>
                      <m:r>
                        <a:rPr lang="pt-BR" b="0" i="1" smtClean="0">
                          <a:latin typeface="Cambria Math" panose="02040503050406030204" pitchFamily="18" charset="0"/>
                        </a:rPr>
                        <m:t>=</m:t>
                      </m:r>
                      <m:r>
                        <a:rPr lang="pt-BR" b="0" i="1" smtClean="0">
                          <a:latin typeface="Cambria Math" panose="02040503050406030204" pitchFamily="18" charset="0"/>
                        </a:rPr>
                        <m:t>𝛾</m:t>
                      </m:r>
                      <m:d>
                        <m:dPr>
                          <m:ctrlPr>
                            <a:rPr lang="pt-BR" b="0" i="1" smtClean="0">
                              <a:latin typeface="Cambria Math" panose="02040503050406030204" pitchFamily="18" charset="0"/>
                            </a:rPr>
                          </m:ctrlPr>
                        </m:dPr>
                        <m:e>
                          <m:r>
                            <a:rPr lang="pt-BR" b="0" i="1" smtClean="0">
                              <a:latin typeface="Cambria Math" panose="02040503050406030204" pitchFamily="18" charset="0"/>
                            </a:rPr>
                            <m:t>𝜏</m:t>
                          </m:r>
                        </m:e>
                      </m:d>
                      <m:r>
                        <a:rPr lang="pt-BR" b="0" i="0" smtClean="0">
                          <a:latin typeface="Cambria Math" panose="02040503050406030204" pitchFamily="18" charset="0"/>
                        </a:rPr>
                        <m:t> </m:t>
                      </m:r>
                      <m:r>
                        <a:rPr lang="pt-BR" b="0" i="1" smtClean="0">
                          <a:latin typeface="Cambria Math" panose="02040503050406030204" pitchFamily="18" charset="0"/>
                        </a:rPr>
                        <m:t>∀</m:t>
                      </m:r>
                      <m:r>
                        <a:rPr lang="pt-BR" b="0" i="1" smtClean="0">
                          <a:latin typeface="Cambria Math" panose="02040503050406030204" pitchFamily="18" charset="0"/>
                        </a:rPr>
                        <m:t>𝑡</m:t>
                      </m:r>
                    </m:oMath>
                  </m:oMathPara>
                </a14:m>
                <a:endParaRPr lang="en-US" dirty="0"/>
              </a:p>
            </p:txBody>
          </p:sp>
        </mc:Choice>
        <mc:Fallback xmlns="">
          <p:sp>
            <p:nvSpPr>
              <p:cNvPr id="3" name="Content Placeholder 2">
                <a:extLst>
                  <a:ext uri="{FF2B5EF4-FFF2-40B4-BE49-F238E27FC236}">
                    <a16:creationId xmlns:a16="http://schemas.microsoft.com/office/drawing/2014/main" id="{414C63D7-A81B-406C-80B7-DF11701F8F6D}"/>
                  </a:ext>
                </a:extLst>
              </p:cNvPr>
              <p:cNvSpPr>
                <a:spLocks noGrp="1" noRot="1" noChangeAspect="1" noMove="1" noResize="1" noEditPoints="1" noAdjustHandles="1" noChangeArrowheads="1" noChangeShapeType="1" noTextEdit="1"/>
              </p:cNvSpPr>
              <p:nvPr>
                <p:ph idx="1"/>
              </p:nvPr>
            </p:nvSpPr>
            <p:spPr>
              <a:blipFill>
                <a:blip r:embed="rId2"/>
                <a:stretch>
                  <a:fillRect l="-331"/>
                </a:stretch>
              </a:blipFill>
            </p:spPr>
            <p:txBody>
              <a:bodyPr/>
              <a:lstStyle/>
              <a:p>
                <a:r>
                  <a:rPr lang="en-US">
                    <a:noFill/>
                  </a:rPr>
                  <a:t> </a:t>
                </a:r>
              </a:p>
            </p:txBody>
          </p:sp>
        </mc:Fallback>
      </mc:AlternateContent>
    </p:spTree>
    <p:extLst>
      <p:ext uri="{BB962C8B-B14F-4D97-AF65-F5344CB8AC3E}">
        <p14:creationId xmlns:p14="http://schemas.microsoft.com/office/powerpoint/2010/main" val="559294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57" name="Rectangle 2056">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59" name="Rectangle 2058">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61" name="Rectangle 206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6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2E2E1074-E9CE-4A7B-BD80-8EE1A02C04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847766"/>
            <a:ext cx="10905066" cy="316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137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0" name="Rectangle 1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23F8AB9-F158-44A1-8D82-1C409CCD8889}"/>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Real-world examples</a:t>
            </a:r>
          </a:p>
        </p:txBody>
      </p:sp>
      <p:pic>
        <p:nvPicPr>
          <p:cNvPr id="4" name="Content Placeholder 3">
            <a:extLst>
              <a:ext uri="{FF2B5EF4-FFF2-40B4-BE49-F238E27FC236}">
                <a16:creationId xmlns:a16="http://schemas.microsoft.com/office/drawing/2014/main" id="{2461FD3F-FD50-4B93-A002-D9E581C8A0B0}"/>
              </a:ext>
            </a:extLst>
          </p:cNvPr>
          <p:cNvPicPr>
            <a:picLocks noGrp="1" noChangeAspect="1"/>
          </p:cNvPicPr>
          <p:nvPr>
            <p:ph idx="1"/>
          </p:nvPr>
        </p:nvPicPr>
        <p:blipFill>
          <a:blip r:embed="rId2"/>
          <a:stretch>
            <a:fillRect/>
          </a:stretch>
        </p:blipFill>
        <p:spPr>
          <a:xfrm>
            <a:off x="4765053" y="1328494"/>
            <a:ext cx="6764864" cy="4177302"/>
          </a:xfrm>
          <a:prstGeom prst="rect">
            <a:avLst/>
          </a:prstGeom>
        </p:spPr>
      </p:pic>
    </p:spTree>
    <p:extLst>
      <p:ext uri="{BB962C8B-B14F-4D97-AF65-F5344CB8AC3E}">
        <p14:creationId xmlns:p14="http://schemas.microsoft.com/office/powerpoint/2010/main" val="96312956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infopath/2007/PartnerControls"/>
    <ds:schemaRef ds:uri="http://purl.org/dc/elements/1.1/"/>
    <ds:schemaRef ds:uri="71af3243-3dd4-4a8d-8c0d-dd76da1f02a5"/>
    <ds:schemaRef ds:uri="http://purl.org/dc/terms/"/>
    <ds:schemaRef ds:uri="http://schemas.microsoft.com/office/2006/documentManagement/types"/>
    <ds:schemaRef ds:uri="http://schemas.openxmlformats.org/package/2006/metadata/core-properties"/>
    <ds:schemaRef ds:uri="http://www.w3.org/XML/1998/namespace"/>
    <ds:schemaRef ds:uri="16c05727-aa75-4e4a-9b5f-8a80a116589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Future forward</Template>
  <TotalTime>364</TotalTime>
  <Words>1129</Words>
  <Application>Microsoft Office PowerPoint</Application>
  <PresentationFormat>Widescreen</PresentationFormat>
  <Paragraphs>120</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Cambria Math</vt:lpstr>
      <vt:lpstr>Franklin Gothic Book</vt:lpstr>
      <vt:lpstr>Franklin Gothic Demi</vt:lpstr>
      <vt:lpstr>Gill Sans MT</vt:lpstr>
      <vt:lpstr>Wingdings 2</vt:lpstr>
      <vt:lpstr>DividendVTI</vt:lpstr>
      <vt:lpstr>Introduction to Time series</vt:lpstr>
      <vt:lpstr>= a detour =  Time series is not part of panel data.  However, since we’ll use this in our next lecture, and since you won’t cover it in any other course in your curriculum (as far as I know), I’ll talk about it now, just to make sure you won’t graduate without ever having covered this topic.  Therefore, let’s make a detour to talk about time series. We’ll get back to panel data in our next lecture.</vt:lpstr>
      <vt:lpstr>A Time series is data on how something changes over time </vt:lpstr>
      <vt:lpstr>We can think of a time series as the sequence of values that we get from drawing from a probability distribution once at each time period</vt:lpstr>
      <vt:lpstr>Stationarity (strong)</vt:lpstr>
      <vt:lpstr>Strong stationarity is very hard do prove (why?)</vt:lpstr>
      <vt:lpstr>Stationarity (weak)</vt:lpstr>
      <vt:lpstr>PowerPoint Presentation</vt:lpstr>
      <vt:lpstr>Real-world examples</vt:lpstr>
      <vt:lpstr>Components of a time series</vt:lpstr>
      <vt:lpstr>Components of a time series</vt:lpstr>
      <vt:lpstr>Components of a time series</vt:lpstr>
      <vt:lpstr>Components of a time series</vt:lpstr>
      <vt:lpstr>Classical time series models</vt:lpstr>
      <vt:lpstr>Classical time series models</vt:lpstr>
      <vt:lpstr>Autoregressive models</vt:lpstr>
      <vt:lpstr>AR(p) When the p previous days still matter today</vt:lpstr>
      <vt:lpstr>AR(p) with covariates When the p previous days still matter today</vt:lpstr>
      <vt:lpstr>AR(1) When yesterday still matters today</vt:lpstr>
      <vt:lpstr>AR(1) conditions for stationarity – constant Mean</vt:lpstr>
      <vt:lpstr>AR(1) conditions for stationarity – constant variance</vt:lpstr>
      <vt:lpstr>AR(1) conditions for stationarity – constant covariance</vt:lpstr>
      <vt:lpstr>Moving average models</vt:lpstr>
      <vt:lpstr>MA(q) When shocks in the q previous days still matter today</vt:lpstr>
      <vt:lpstr>MA(q) with covariates When shocks in the q previous days still matter today</vt:lpstr>
      <vt:lpstr>MA(1) When shocks yesterday still matter today</vt:lpstr>
      <vt:lpstr>MA(1) conditions for stationarity – constant Mean</vt:lpstr>
      <vt:lpstr>MA(1) conditions for stationarity – constant variance</vt:lpstr>
      <vt:lpstr>MA(1) conditions for stationarity – constant covariance</vt:lpstr>
      <vt:lpstr>Autoregressive Moving average models And its integrated version</vt:lpstr>
      <vt:lpstr>arMA(p,q) AR(P) + MA(Q)</vt:lpstr>
      <vt:lpstr>arIMA(p,d,q)</vt:lpstr>
      <vt:lpstr>arIMA(p,d,q)</vt:lpstr>
      <vt:lpstr>Box-Jenkins methodology</vt:lpstr>
      <vt:lpstr>PowerPoint Presentation</vt:lpstr>
      <vt:lpstr>PowerPoint Presentation</vt:lpstr>
      <vt:lpstr>PowerPoint Presentation</vt:lpstr>
      <vt:lpstr>PowerPoint Presentation</vt:lpstr>
      <vt:lpstr>Scattered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dc:title>
  <dc:creator>Betina GB</dc:creator>
  <cp:lastModifiedBy>Felipe Buchbinder</cp:lastModifiedBy>
  <cp:revision>13</cp:revision>
  <dcterms:created xsi:type="dcterms:W3CDTF">2022-08-22T00:12:31Z</dcterms:created>
  <dcterms:modified xsi:type="dcterms:W3CDTF">2022-08-28T03:35:20Z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